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3" r:id="rId5"/>
    <p:sldId id="264" r:id="rId6"/>
    <p:sldId id="265" r:id="rId7"/>
    <p:sldId id="273" r:id="rId8"/>
    <p:sldId id="274" r:id="rId9"/>
    <p:sldId id="266" r:id="rId10"/>
    <p:sldId id="307" r:id="rId11"/>
    <p:sldId id="268" r:id="rId12"/>
    <p:sldId id="270" r:id="rId13"/>
    <p:sldId id="271" r:id="rId14"/>
    <p:sldId id="272" r:id="rId15"/>
    <p:sldId id="276" r:id="rId16"/>
    <p:sldId id="281" r:id="rId17"/>
    <p:sldId id="277" r:id="rId18"/>
    <p:sldId id="278" r:id="rId19"/>
    <p:sldId id="279" r:id="rId20"/>
    <p:sldId id="280" r:id="rId21"/>
    <p:sldId id="282" r:id="rId22"/>
    <p:sldId id="283" r:id="rId23"/>
    <p:sldId id="284" r:id="rId24"/>
    <p:sldId id="285" r:id="rId25"/>
    <p:sldId id="286" r:id="rId26"/>
    <p:sldId id="287" r:id="rId27"/>
    <p:sldId id="303" r:id="rId28"/>
    <p:sldId id="293" r:id="rId29"/>
    <p:sldId id="291" r:id="rId30"/>
    <p:sldId id="292" r:id="rId31"/>
    <p:sldId id="296" r:id="rId32"/>
    <p:sldId id="297" r:id="rId33"/>
    <p:sldId id="304" r:id="rId34"/>
    <p:sldId id="305" r:id="rId35"/>
    <p:sldId id="306" r:id="rId36"/>
    <p:sldId id="300" r:id="rId37"/>
    <p:sldId id="301" r:id="rId38"/>
    <p:sldId id="302"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91" autoAdjust="0"/>
    <p:restoredTop sz="94667" autoAdjust="0"/>
  </p:normalViewPr>
  <p:slideViewPr>
    <p:cSldViewPr>
      <p:cViewPr varScale="1">
        <p:scale>
          <a:sx n="75" d="100"/>
          <a:sy n="75" d="100"/>
        </p:scale>
        <p:origin x="-10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5DCAF14-8FA0-4B17-85E7-5F7D4E97B751}" type="datetimeFigureOut">
              <a:rPr lang="ru-RU" smtClean="0"/>
              <a:pPr/>
              <a:t>02.04.2011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487791F-21E2-42E6-A189-8C98D51A9254}"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DCAF14-8FA0-4B17-85E7-5F7D4E97B751}" type="datetimeFigureOut">
              <a:rPr lang="ru-RU" smtClean="0"/>
              <a:pPr/>
              <a:t>02.04.2011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487791F-21E2-42E6-A189-8C98D51A9254}"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DCAF14-8FA0-4B17-85E7-5F7D4E97B751}" type="datetimeFigureOut">
              <a:rPr lang="ru-RU" smtClean="0"/>
              <a:pPr/>
              <a:t>02.04.2011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487791F-21E2-42E6-A189-8C98D51A9254}"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DCAF14-8FA0-4B17-85E7-5F7D4E97B751}" type="datetimeFigureOut">
              <a:rPr lang="ru-RU" smtClean="0"/>
              <a:pPr/>
              <a:t>02.04.2011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487791F-21E2-42E6-A189-8C98D51A9254}"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5DCAF14-8FA0-4B17-85E7-5F7D4E97B751}" type="datetimeFigureOut">
              <a:rPr lang="ru-RU" smtClean="0"/>
              <a:pPr/>
              <a:t>02.04.2011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487791F-21E2-42E6-A189-8C98D51A9254}"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5DCAF14-8FA0-4B17-85E7-5F7D4E97B751}" type="datetimeFigureOut">
              <a:rPr lang="ru-RU" smtClean="0"/>
              <a:pPr/>
              <a:t>02.04.2011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487791F-21E2-42E6-A189-8C98D51A9254}"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5DCAF14-8FA0-4B17-85E7-5F7D4E97B751}" type="datetimeFigureOut">
              <a:rPr lang="ru-RU" smtClean="0"/>
              <a:pPr/>
              <a:t>02.04.2011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487791F-21E2-42E6-A189-8C98D51A9254}"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5DCAF14-8FA0-4B17-85E7-5F7D4E97B751}" type="datetimeFigureOut">
              <a:rPr lang="ru-RU" smtClean="0"/>
              <a:pPr/>
              <a:t>02.04.2011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487791F-21E2-42E6-A189-8C98D51A9254}"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DCAF14-8FA0-4B17-85E7-5F7D4E97B751}" type="datetimeFigureOut">
              <a:rPr lang="ru-RU" smtClean="0"/>
              <a:pPr/>
              <a:t>02.04.2011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487791F-21E2-42E6-A189-8C98D51A9254}"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DCAF14-8FA0-4B17-85E7-5F7D4E97B751}" type="datetimeFigureOut">
              <a:rPr lang="ru-RU" smtClean="0"/>
              <a:pPr/>
              <a:t>02.04.2011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487791F-21E2-42E6-A189-8C98D51A9254}"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DCAF14-8FA0-4B17-85E7-5F7D4E97B751}" type="datetimeFigureOut">
              <a:rPr lang="ru-RU" smtClean="0"/>
              <a:pPr/>
              <a:t>02.04.2011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487791F-21E2-42E6-A189-8C98D51A9254}"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CAF14-8FA0-4B17-85E7-5F7D4E97B751}" type="datetimeFigureOut">
              <a:rPr lang="ru-RU" smtClean="0"/>
              <a:pPr/>
              <a:t>02.04.2011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7791F-21E2-42E6-A189-8C98D51A9254}"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500694" y="142852"/>
            <a:ext cx="3357586" cy="928694"/>
          </a:xfrm>
        </p:spPr>
        <p:txBody>
          <a:bodyPr>
            <a:noAutofit/>
          </a:bodyPr>
          <a:lstStyle/>
          <a:p>
            <a:r>
              <a:rPr lang="ru-RU" sz="2000" b="1" dirty="0">
                <a:latin typeface="Comic Sans MS" pitchFamily="66" charset="0"/>
              </a:rPr>
              <a:t>Натуральная </a:t>
            </a:r>
            <a:r>
              <a:rPr lang="ru-RU" sz="2000" b="1" dirty="0" smtClean="0">
                <a:latin typeface="Comic Sans MS" pitchFamily="66" charset="0"/>
              </a:rPr>
              <a:t> косметика  для  гурманов!</a:t>
            </a:r>
            <a:r>
              <a:rPr lang="ru-RU" sz="3200" b="1" dirty="0" smtClean="0">
                <a:latin typeface="Comic Sans MS" pitchFamily="66" charset="0"/>
              </a:rPr>
              <a:t/>
            </a:r>
            <a:br>
              <a:rPr lang="ru-RU" sz="3200" b="1" dirty="0" smtClean="0">
                <a:latin typeface="Comic Sans MS" pitchFamily="66" charset="0"/>
              </a:rPr>
            </a:br>
            <a:endParaRPr lang="ru-RU" sz="3200" i="1" dirty="0">
              <a:latin typeface="Comic Sans MS" pitchFamily="66" charset="0"/>
            </a:endParaRPr>
          </a:p>
        </p:txBody>
      </p:sp>
      <p:sp>
        <p:nvSpPr>
          <p:cNvPr id="3" name="Подзаголовок 2"/>
          <p:cNvSpPr>
            <a:spLocks noGrp="1"/>
          </p:cNvSpPr>
          <p:nvPr>
            <p:ph type="subTitle" idx="1"/>
          </p:nvPr>
        </p:nvSpPr>
        <p:spPr>
          <a:xfrm>
            <a:off x="214282" y="1142984"/>
            <a:ext cx="8572560" cy="5143536"/>
          </a:xfrm>
        </p:spPr>
        <p:txBody>
          <a:bodyPr>
            <a:normAutofit fontScale="55000" lnSpcReduction="20000"/>
          </a:bodyPr>
          <a:lstStyle/>
          <a:p>
            <a:r>
              <a:rPr lang="ru-RU" sz="2600" dirty="0" smtClean="0">
                <a:solidFill>
                  <a:schemeClr val="tx1"/>
                </a:solidFill>
                <a:latin typeface="Comic Sans MS" pitchFamily="66" charset="0"/>
              </a:rPr>
              <a:t>Природа дарит нам вдохновение для создания уникальной линии </a:t>
            </a:r>
          </a:p>
          <a:p>
            <a:r>
              <a:rPr lang="ru-RU" sz="2600" dirty="0" smtClean="0">
                <a:solidFill>
                  <a:schemeClr val="tx1"/>
                </a:solidFill>
                <a:latin typeface="Comic Sans MS" pitchFamily="66" charset="0"/>
              </a:rPr>
              <a:t>свежей, «вкусной» и целебной косметики... </a:t>
            </a:r>
          </a:p>
          <a:p>
            <a:endParaRPr lang="ru-RU" sz="2600" dirty="0" smtClean="0">
              <a:solidFill>
                <a:schemeClr val="tx1"/>
              </a:solidFill>
              <a:latin typeface="Comic Sans MS" pitchFamily="66" charset="0"/>
            </a:endParaRPr>
          </a:p>
          <a:p>
            <a:pPr algn="l"/>
            <a:r>
              <a:rPr lang="ru-RU" sz="2600" dirty="0" smtClean="0">
                <a:solidFill>
                  <a:schemeClr val="tx1"/>
                </a:solidFill>
                <a:latin typeface="Comic Sans MS" pitchFamily="66" charset="0"/>
              </a:rPr>
              <a:t>Как кондитер готовит свое лакомство, а шеф-повар фирменное блюдо, так и мы создаем наше меню для гурманов!</a:t>
            </a:r>
          </a:p>
          <a:p>
            <a:pPr algn="l"/>
            <a:endParaRPr lang="ru-RU" sz="2600" dirty="0" smtClean="0">
              <a:solidFill>
                <a:schemeClr val="tx1"/>
              </a:solidFill>
              <a:latin typeface="Comic Sans MS" pitchFamily="66" charset="0"/>
            </a:endParaRPr>
          </a:p>
          <a:p>
            <a:pPr algn="l"/>
            <a:r>
              <a:rPr lang="ru-RU" sz="2900" b="1" dirty="0" smtClean="0">
                <a:solidFill>
                  <a:schemeClr val="tx1"/>
                </a:solidFill>
                <a:latin typeface="Comic Sans MS" pitchFamily="66" charset="0"/>
              </a:rPr>
              <a:t>МЕНЮ ДЛЯ ГУРМАНОВ:</a:t>
            </a:r>
          </a:p>
          <a:p>
            <a:pPr marL="342900" indent="-342900" algn="l">
              <a:buAutoNum type="arabicPeriod"/>
            </a:pPr>
            <a:r>
              <a:rPr lang="ru-RU" sz="2900" b="1" dirty="0" smtClean="0">
                <a:solidFill>
                  <a:schemeClr val="tx1"/>
                </a:solidFill>
                <a:latin typeface="Comic Sans MS" pitchFamily="66" charset="0"/>
              </a:rPr>
              <a:t>Аперитив! </a:t>
            </a:r>
            <a:r>
              <a:rPr lang="ru-RU" sz="2200" dirty="0" smtClean="0">
                <a:solidFill>
                  <a:schemeClr val="tx1"/>
                </a:solidFill>
                <a:latin typeface="Comic Sans MS" pitchFamily="66" charset="0"/>
              </a:rPr>
              <a:t>очищение </a:t>
            </a:r>
            <a:r>
              <a:rPr lang="ru-RU" sz="2200" dirty="0">
                <a:solidFill>
                  <a:schemeClr val="tx1"/>
                </a:solidFill>
                <a:latin typeface="Comic Sans MS" pitchFamily="66" charset="0"/>
              </a:rPr>
              <a:t>и питание </a:t>
            </a:r>
            <a:r>
              <a:rPr lang="ru-RU" sz="2200" dirty="0" smtClean="0">
                <a:solidFill>
                  <a:schemeClr val="tx1"/>
                </a:solidFill>
                <a:latin typeface="Comic Sans MS" pitchFamily="66" charset="0"/>
              </a:rPr>
              <a:t>крем-пилингами  для лица и крем-скрабами для тела</a:t>
            </a:r>
            <a:r>
              <a:rPr lang="ru-RU" sz="2200" b="0" dirty="0" smtClean="0">
                <a:latin typeface="Comic Sans MS" pitchFamily="66" charset="0"/>
              </a:rPr>
              <a:t>  </a:t>
            </a:r>
            <a:r>
              <a:rPr lang="ru-RU" sz="2200" b="0" dirty="0" smtClean="0">
                <a:solidFill>
                  <a:schemeClr val="tx1"/>
                </a:solidFill>
                <a:latin typeface="Comic Sans MS" pitchFamily="66" charset="0"/>
              </a:rPr>
              <a:t>- это особая процедура очистки кожи, в результате которой убираются («шлифуются») неровности и даже мелкие морщинки, и лицо буквально обновляется.  За счет удаления с поверхности эпидермиса омертвевших клеток улучшается структура и внешний вид кожи. Она постепенно омолаживается, и одновременно происходит её увлажнение и питание ценными компонентами, входящими в состав крема-пилинга и крем-скраба </a:t>
            </a:r>
            <a:r>
              <a:rPr lang="en-US" sz="2200" dirty="0" smtClean="0">
                <a:solidFill>
                  <a:schemeClr val="tx1"/>
                </a:solidFill>
                <a:latin typeface="Comic Sans MS" pitchFamily="66" charset="0"/>
              </a:rPr>
              <a:t>TM ChocoLatte</a:t>
            </a:r>
            <a:endParaRPr lang="ru-RU" sz="2200" dirty="0" smtClean="0">
              <a:solidFill>
                <a:schemeClr val="tx1"/>
              </a:solidFill>
              <a:latin typeface="Comic Sans MS" pitchFamily="66" charset="0"/>
            </a:endParaRPr>
          </a:p>
          <a:p>
            <a:pPr marL="342900" indent="-342900" algn="l">
              <a:buAutoNum type="arabicPeriod"/>
            </a:pPr>
            <a:endParaRPr lang="ru-RU" sz="2900" dirty="0" smtClean="0">
              <a:solidFill>
                <a:schemeClr val="tx1"/>
              </a:solidFill>
              <a:latin typeface="Comic Sans MS" pitchFamily="66" charset="0"/>
            </a:endParaRPr>
          </a:p>
          <a:p>
            <a:pPr marL="342900" indent="-342900" algn="l">
              <a:buAutoNum type="arabicPeriod"/>
            </a:pPr>
            <a:r>
              <a:rPr lang="ru-RU" sz="2900" b="1" dirty="0" smtClean="0">
                <a:solidFill>
                  <a:schemeClr val="tx1"/>
                </a:solidFill>
                <a:latin typeface="Comic Sans MS" pitchFamily="66" charset="0"/>
              </a:rPr>
              <a:t>Фирменное блюдо! … </a:t>
            </a:r>
            <a:r>
              <a:rPr lang="ru-RU" sz="2900" dirty="0" smtClean="0">
                <a:solidFill>
                  <a:schemeClr val="tx1"/>
                </a:solidFill>
                <a:latin typeface="Comic Sans MS" pitchFamily="66" charset="0"/>
              </a:rPr>
              <a:t>свежие ФРЕШИ для лица и маски шоколадные для тела! </a:t>
            </a:r>
            <a:r>
              <a:rPr lang="ru-RU" sz="2200" dirty="0" smtClean="0">
                <a:solidFill>
                  <a:schemeClr val="tx1"/>
                </a:solidFill>
                <a:latin typeface="Comic Sans MS" pitchFamily="66" charset="0"/>
              </a:rPr>
              <a:t>Это не просто косметические маски … Это фирменные блюда от нашего шеф-повара!...  являются </a:t>
            </a:r>
            <a:r>
              <a:rPr lang="ru-RU" sz="2200" dirty="0">
                <a:solidFill>
                  <a:schemeClr val="tx1"/>
                </a:solidFill>
                <a:latin typeface="Comic Sans MS" pitchFamily="66" charset="0"/>
              </a:rPr>
              <a:t>эффективным средством ухода, дающим моментальный положительный результат. В зависимости от состава маски очищают кожу, стимулируют обменные процессы, поддерживают оптимальный уровень влаги, регулируют выделение сального секрета, насыщают кожу </a:t>
            </a:r>
            <a:r>
              <a:rPr lang="ru-RU" sz="2200" dirty="0" smtClean="0">
                <a:solidFill>
                  <a:schemeClr val="tx1"/>
                </a:solidFill>
                <a:latin typeface="Comic Sans MS" pitchFamily="66" charset="0"/>
              </a:rPr>
              <a:t>витаминами… и просто творят чудеса!</a:t>
            </a:r>
            <a:endParaRPr lang="ru-RU" sz="2200" dirty="0">
              <a:solidFill>
                <a:schemeClr val="tx1"/>
              </a:solidFill>
              <a:latin typeface="Comic Sans MS" pitchFamily="66" charset="0"/>
            </a:endParaRPr>
          </a:p>
          <a:p>
            <a:pPr marL="342900" indent="-342900" algn="l">
              <a:buAutoNum type="arabicPeriod"/>
            </a:pPr>
            <a:endParaRPr lang="ru-RU" sz="2900" dirty="0" smtClean="0">
              <a:solidFill>
                <a:schemeClr val="tx1"/>
              </a:solidFill>
              <a:latin typeface="Comic Sans MS" pitchFamily="66" charset="0"/>
            </a:endParaRPr>
          </a:p>
          <a:p>
            <a:pPr marL="342900" indent="-342900" algn="l">
              <a:buAutoNum type="arabicPeriod"/>
            </a:pPr>
            <a:r>
              <a:rPr lang="ru-RU" sz="2900" b="1" dirty="0" smtClean="0">
                <a:solidFill>
                  <a:schemeClr val="tx1"/>
                </a:solidFill>
                <a:latin typeface="Comic Sans MS" pitchFamily="66" charset="0"/>
              </a:rPr>
              <a:t>Десерт!... </a:t>
            </a:r>
            <a:r>
              <a:rPr lang="ru-RU" sz="2900" dirty="0" smtClean="0">
                <a:solidFill>
                  <a:schemeClr val="tx1"/>
                </a:solidFill>
                <a:latin typeface="Comic Sans MS" pitchFamily="66" charset="0"/>
              </a:rPr>
              <a:t>Крем-суфле для лица и Сливки для тела!</a:t>
            </a:r>
            <a:r>
              <a:rPr lang="ru-RU" sz="1600" dirty="0" smtClean="0"/>
              <a:t>  </a:t>
            </a:r>
            <a:r>
              <a:rPr lang="ru-RU" sz="2200" dirty="0" smtClean="0">
                <a:solidFill>
                  <a:schemeClr val="tx1"/>
                </a:solidFill>
                <a:latin typeface="Comic Sans MS" pitchFamily="66" charset="0"/>
              </a:rPr>
              <a:t>А на десерт вкусненькое и полезненькое! …. Белый шоколад и взбитые сливки!!! …Легкие эмульсии косметических масел, отваров трав и экстрактов для ежедневного ухода за вашей прекрасной кожей! Питательные </a:t>
            </a:r>
            <a:r>
              <a:rPr lang="ru-RU" sz="2200" dirty="0">
                <a:solidFill>
                  <a:schemeClr val="tx1"/>
                </a:solidFill>
                <a:latin typeface="Comic Sans MS" pitchFamily="66" charset="0"/>
              </a:rPr>
              <a:t>средства призваны восполнить нехватку необходимых для кожи веществ, восстановить функциональность кожи, активизировать обменные </a:t>
            </a:r>
            <a:r>
              <a:rPr lang="ru-RU" sz="2200" dirty="0" smtClean="0">
                <a:solidFill>
                  <a:schemeClr val="tx1"/>
                </a:solidFill>
                <a:latin typeface="Comic Sans MS" pitchFamily="66" charset="0"/>
              </a:rPr>
              <a:t>процессы</a:t>
            </a:r>
            <a:r>
              <a:rPr lang="ru-RU" sz="2200" dirty="0">
                <a:solidFill>
                  <a:schemeClr val="tx1"/>
                </a:solidFill>
                <a:latin typeface="Comic Sans MS" pitchFamily="66" charset="0"/>
              </a:rPr>
              <a:t> </a:t>
            </a:r>
            <a:r>
              <a:rPr lang="ru-RU" sz="2200" dirty="0" smtClean="0">
                <a:solidFill>
                  <a:schemeClr val="tx1"/>
                </a:solidFill>
                <a:latin typeface="Comic Sans MS" pitchFamily="66" charset="0"/>
              </a:rPr>
              <a:t> и подарить вам истинное наслаждение и «вкусные» ароматы!</a:t>
            </a:r>
            <a:endParaRPr lang="ru-RU" sz="2200" dirty="0">
              <a:solidFill>
                <a:schemeClr val="tx1"/>
              </a:solidFill>
              <a:latin typeface="Comic Sans MS" pitchFamily="66" charset="0"/>
            </a:endParaRPr>
          </a:p>
          <a:p>
            <a:pPr marL="342900" indent="-342900" algn="l"/>
            <a:endParaRPr lang="ru-RU" sz="2200" dirty="0">
              <a:solidFill>
                <a:schemeClr val="tx1"/>
              </a:solidFill>
              <a:latin typeface="Comic Sans MS" pitchFamily="66" charset="0"/>
            </a:endParaRPr>
          </a:p>
          <a:p>
            <a:pPr marL="342900" indent="-342900" algn="l"/>
            <a:r>
              <a:rPr lang="ru-RU" sz="2200" dirty="0">
                <a:solidFill>
                  <a:schemeClr val="tx1"/>
                </a:solidFill>
                <a:latin typeface="Comic Sans MS" pitchFamily="66" charset="0"/>
              </a:rPr>
              <a:t>Приглашаем Вас получить истинное наслаждение!</a:t>
            </a:r>
          </a:p>
          <a:p>
            <a:pPr marL="342900" indent="-342900" algn="l"/>
            <a:endParaRPr lang="ru-RU" sz="1700" i="1" dirty="0">
              <a:solidFill>
                <a:schemeClr val="tx1"/>
              </a:solidFill>
              <a:latin typeface="Comic Sans MS" pitchFamily="66" charset="0"/>
            </a:endParaRPr>
          </a:p>
          <a:p>
            <a:pPr algn="l"/>
            <a:endParaRPr lang="ru-RU" sz="1900" dirty="0" smtClean="0">
              <a:solidFill>
                <a:schemeClr val="tx1"/>
              </a:solidFill>
              <a:latin typeface="Comic Sans MS" pitchFamily="66" charset="0"/>
            </a:endParaRPr>
          </a:p>
          <a:p>
            <a:pPr algn="l"/>
            <a:endParaRPr lang="ru-RU" sz="1400" dirty="0">
              <a:latin typeface="Comic Sans MS" pitchFamily="66" charset="0"/>
            </a:endParaRPr>
          </a:p>
        </p:txBody>
      </p:sp>
      <p:pic>
        <p:nvPicPr>
          <p:cNvPr id="1026" name="Picture 2" descr="лого готовый"/>
          <p:cNvPicPr>
            <a:picLocks noChangeAspect="1" noChangeArrowheads="1"/>
          </p:cNvPicPr>
          <p:nvPr/>
        </p:nvPicPr>
        <p:blipFill>
          <a:blip r:embed="rId2" cstate="print"/>
          <a:srcRect/>
          <a:stretch>
            <a:fillRect/>
          </a:stretch>
        </p:blipFill>
        <p:spPr bwMode="auto">
          <a:xfrm>
            <a:off x="357158" y="214290"/>
            <a:ext cx="2543175" cy="9429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285720" y="0"/>
            <a:ext cx="8429684" cy="6715148"/>
          </a:xfrm>
        </p:spPr>
        <p:txBody>
          <a:bodyPr>
            <a:normAutofit fontScale="90000"/>
          </a:bodyPr>
          <a:lstStyle/>
          <a:p>
            <a:r>
              <a:rPr lang="ru-RU" sz="1600" dirty="0" smtClean="0"/>
              <a:t/>
            </a:r>
            <a:br>
              <a:rPr lang="ru-RU" sz="1600" dirty="0" smtClean="0"/>
            </a:br>
            <a:r>
              <a:rPr lang="ru-RU" sz="1600" dirty="0" smtClean="0"/>
              <a:t> </a:t>
            </a:r>
            <a:r>
              <a:rPr lang="ru-RU" sz="1300" dirty="0" smtClean="0"/>
              <a:t/>
            </a:r>
            <a:br>
              <a:rPr lang="ru-RU" sz="1300" dirty="0" smtClean="0"/>
            </a:br>
            <a:r>
              <a:rPr lang="ru-RU" sz="1300" dirty="0" smtClean="0">
                <a:latin typeface="Comic Sans MS" pitchFamily="66" charset="0"/>
              </a:rPr>
              <a:t>МЕД И СОЛЬ! </a:t>
            </a:r>
            <a:r>
              <a:rPr lang="ru-RU" sz="1300" b="0" dirty="0" smtClean="0">
                <a:latin typeface="Comic Sans MS" pitchFamily="66" charset="0"/>
              </a:rPr>
              <a:t/>
            </a:r>
            <a:br>
              <a:rPr lang="ru-RU" sz="1300" b="0" dirty="0" smtClean="0">
                <a:latin typeface="Comic Sans MS" pitchFamily="66" charset="0"/>
              </a:rPr>
            </a:br>
            <a:r>
              <a:rPr lang="ru-RU" sz="1300" b="0" dirty="0" smtClean="0">
                <a:latin typeface="Comic Sans MS" pitchFamily="66" charset="0"/>
              </a:rPr>
              <a:t>Скорее всего, вы уже слышали о замечательных лечебных качествах морских солей. В принципе полезными свойствами обладает любая морская соль, однако общепризнанным лидером являются соли Мертвого моря. Они отличаются высоким содержанием таких важных для организма веществ как йод, магний, железо, кальций. При этом в составе воды Мертвого моря сравнительно мало поваренной соли, которая, как известно, сушит кожу. Именно поэтому соли Мертвого моря не только помогает очищать ткани от избытка жидкости и выводить шлаки, но и стимулируют регенерационные процессы в коже.</a:t>
            </a:r>
            <a:br>
              <a:rPr lang="ru-RU" sz="1300" b="0" dirty="0" smtClean="0">
                <a:latin typeface="Comic Sans MS" pitchFamily="66" charset="0"/>
              </a:rPr>
            </a:br>
            <a:r>
              <a:rPr lang="ru-RU" sz="1300" dirty="0" smtClean="0">
                <a:latin typeface="Comic Sans MS" pitchFamily="66" charset="0"/>
              </a:rPr>
              <a:t>Основную часть солей Мертвого моря составляют ценные для кожи минералы: </a:t>
            </a:r>
            <a:r>
              <a:rPr lang="ru-RU" sz="1300" b="0" dirty="0" smtClean="0">
                <a:latin typeface="Comic Sans MS" pitchFamily="66" charset="0"/>
              </a:rPr>
              <a:t/>
            </a:r>
            <a:br>
              <a:rPr lang="ru-RU" sz="1300" b="0" dirty="0" smtClean="0">
                <a:latin typeface="Comic Sans MS" pitchFamily="66" charset="0"/>
              </a:rPr>
            </a:br>
            <a:r>
              <a:rPr lang="ru-RU" sz="1300" b="0" dirty="0" smtClean="0">
                <a:latin typeface="Comic Sans MS" pitchFamily="66" charset="0"/>
              </a:rPr>
              <a:t>Хлор - один из основных регуляторов осмотического давления в клетке, поддерживающий необходимый водный баланс </a:t>
            </a:r>
            <a:br>
              <a:rPr lang="ru-RU" sz="1300" b="0" dirty="0" smtClean="0">
                <a:latin typeface="Comic Sans MS" pitchFamily="66" charset="0"/>
              </a:rPr>
            </a:br>
            <a:r>
              <a:rPr lang="ru-RU" sz="1300" b="0" dirty="0" smtClean="0">
                <a:latin typeface="Comic Sans MS" pitchFamily="66" charset="0"/>
              </a:rPr>
              <a:t>Магний - повышает жизнеспособность клеток и имеет огромное значение как </a:t>
            </a:r>
            <a:r>
              <a:rPr lang="ru-RU" sz="1300" b="0" dirty="0" err="1" smtClean="0">
                <a:latin typeface="Comic Sans MS" pitchFamily="66" charset="0"/>
              </a:rPr>
              <a:t>антистрессовый</a:t>
            </a:r>
            <a:r>
              <a:rPr lang="ru-RU" sz="1300" b="0" dirty="0" smtClean="0">
                <a:latin typeface="Comic Sans MS" pitchFamily="66" charset="0"/>
              </a:rPr>
              <a:t> минерал, обладает антиаллергическим действием. Недостаток магния ускоряет процесс старения. </a:t>
            </a:r>
            <a:br>
              <a:rPr lang="ru-RU" sz="1300" b="0" dirty="0" smtClean="0">
                <a:latin typeface="Comic Sans MS" pitchFamily="66" charset="0"/>
              </a:rPr>
            </a:br>
            <a:r>
              <a:rPr lang="ru-RU" sz="1300" b="0" dirty="0" smtClean="0">
                <a:latin typeface="Comic Sans MS" pitchFamily="66" charset="0"/>
              </a:rPr>
              <a:t>Натрий - поставляет энергию и вместе с хлором регулирует уровень влаги в клетках</a:t>
            </a:r>
            <a:br>
              <a:rPr lang="ru-RU" sz="1300" b="0" dirty="0" smtClean="0">
                <a:latin typeface="Comic Sans MS" pitchFamily="66" charset="0"/>
              </a:rPr>
            </a:br>
            <a:r>
              <a:rPr lang="ru-RU" sz="1300" b="0" dirty="0" smtClean="0">
                <a:latin typeface="Comic Sans MS" pitchFamily="66" charset="0"/>
              </a:rPr>
              <a:t>Кальций - укрепляет соединительные ткани, играет большую роль в процессах кожного метаболизма, заживления ран и предупреждения инфекций</a:t>
            </a:r>
            <a:br>
              <a:rPr lang="ru-RU" sz="1300" b="0" dirty="0" smtClean="0">
                <a:latin typeface="Comic Sans MS" pitchFamily="66" charset="0"/>
              </a:rPr>
            </a:br>
            <a:r>
              <a:rPr lang="ru-RU" sz="1300" b="0" dirty="0" smtClean="0">
                <a:latin typeface="Comic Sans MS" pitchFamily="66" charset="0"/>
              </a:rPr>
              <a:t>Калий - улучшает проникновение питательных веществ в клетку через клеточные мембраны, регулирует уровень влаги в клетках </a:t>
            </a:r>
            <a:br>
              <a:rPr lang="ru-RU" sz="1300" b="0" dirty="0" smtClean="0">
                <a:latin typeface="Comic Sans MS" pitchFamily="66" charset="0"/>
              </a:rPr>
            </a:br>
            <a:r>
              <a:rPr lang="ru-RU" sz="1300" b="0" dirty="0" smtClean="0">
                <a:latin typeface="Comic Sans MS" pitchFamily="66" charset="0"/>
              </a:rPr>
              <a:t>Бром – обладает </a:t>
            </a:r>
            <a:r>
              <a:rPr lang="ru-RU" sz="1300" b="0" dirty="0" err="1" smtClean="0">
                <a:latin typeface="Comic Sans MS" pitchFamily="66" charset="0"/>
              </a:rPr>
              <a:t>антистрессовым</a:t>
            </a:r>
            <a:r>
              <a:rPr lang="ru-RU" sz="1300" b="0" dirty="0" smtClean="0">
                <a:latin typeface="Comic Sans MS" pitchFamily="66" charset="0"/>
              </a:rPr>
              <a:t> и антисептическим свойством </a:t>
            </a:r>
            <a:br>
              <a:rPr lang="ru-RU" sz="1300" b="0" dirty="0" smtClean="0">
                <a:latin typeface="Comic Sans MS" pitchFamily="66" charset="0"/>
              </a:rPr>
            </a:br>
            <a:r>
              <a:rPr lang="ru-RU" sz="1300" b="0" dirty="0" smtClean="0">
                <a:latin typeface="Comic Sans MS" pitchFamily="66" charset="0"/>
              </a:rPr>
              <a:t>Чтобы очистить закупоренные поры и удалить загрязнение. После применения этой соли цвет лица будет более ярким, а Ваша кожа будет выглядеть заметно более свежей, мягкой и молодой</a:t>
            </a:r>
            <a:r>
              <a:rPr lang="ru-RU" sz="1300" b="0" dirty="0" smtClean="0"/>
              <a:t/>
            </a:r>
            <a:br>
              <a:rPr lang="ru-RU" sz="1300" b="0" dirty="0" smtClean="0"/>
            </a:br>
            <a:r>
              <a:rPr lang="ru-RU" sz="1300" b="0" dirty="0" smtClean="0">
                <a:latin typeface="Comic Sans MS" pitchFamily="66" charset="0"/>
              </a:rPr>
              <a:t>Издавна </a:t>
            </a:r>
            <a:r>
              <a:rPr lang="ru-RU" sz="1300" dirty="0" smtClean="0">
                <a:latin typeface="Comic Sans MS" pitchFamily="66" charset="0"/>
              </a:rPr>
              <a:t>мед </a:t>
            </a:r>
            <a:r>
              <a:rPr lang="ru-RU" sz="1300" b="0" dirty="0" smtClean="0">
                <a:latin typeface="Comic Sans MS" pitchFamily="66" charset="0"/>
              </a:rPr>
              <a:t>известен не только своими лечебными свойствами, но и широко используется в качестве косметического средства. </a:t>
            </a:r>
            <a:r>
              <a:rPr lang="ru-RU" sz="1300" dirty="0" smtClean="0">
                <a:latin typeface="Comic Sans MS" pitchFamily="66" charset="0"/>
              </a:rPr>
              <a:t>Мёд адсорбирует токсины и выводит их из организма, а взамен отдаёт биологически активные вещества. Кожа после применения медового массажа становится упругой и шелковистой, разглаживаются </a:t>
            </a:r>
            <a:r>
              <a:rPr lang="ru-RU" sz="1300" dirty="0" err="1" smtClean="0">
                <a:latin typeface="Comic Sans MS" pitchFamily="66" charset="0"/>
              </a:rPr>
              <a:t>микроскладки</a:t>
            </a:r>
            <a:r>
              <a:rPr lang="ru-RU" sz="1300" dirty="0" smtClean="0">
                <a:latin typeface="Comic Sans MS" pitchFamily="66" charset="0"/>
              </a:rPr>
              <a:t> и подкожные уплотнения. Он питает, смягчает, увлажняет, тонизирует, помогает сохранить красоту и здоровье. Мед легко проникает через поры, оказывает лечебное воздействие на весь организм. </a:t>
            </a:r>
            <a:r>
              <a:rPr lang="ru-RU" sz="1300" b="0" dirty="0" smtClean="0">
                <a:latin typeface="Comic Sans MS" pitchFamily="66" charset="0"/>
              </a:rPr>
              <a:t/>
            </a:r>
            <a:br>
              <a:rPr lang="ru-RU" sz="1300" b="0" dirty="0" smtClean="0">
                <a:latin typeface="Comic Sans MS" pitchFamily="66" charset="0"/>
              </a:rPr>
            </a:br>
            <a:r>
              <a:rPr lang="ru-RU" sz="1300" dirty="0" smtClean="0">
                <a:latin typeface="Comic Sans MS" pitchFamily="66" charset="0"/>
              </a:rPr>
              <a:t>Воздействие натуральных природных косметических Глин на кожу поистине благотво</a:t>
            </a:r>
            <a:r>
              <a:rPr lang="ru-RU" sz="1300" b="0" dirty="0" smtClean="0">
                <a:latin typeface="Comic Sans MS" pitchFamily="66" charset="0"/>
              </a:rPr>
              <a:t>рно. Каолин подходит для всех типов кожи, это нежнейший абразив, что позволяет использовать его в качестве мягкого </a:t>
            </a:r>
            <a:r>
              <a:rPr lang="ru-RU" sz="1300" b="0" dirty="0" err="1" smtClean="0">
                <a:latin typeface="Comic Sans MS" pitchFamily="66" charset="0"/>
              </a:rPr>
              <a:t>скраба</a:t>
            </a:r>
            <a:r>
              <a:rPr lang="ru-RU" sz="1300" b="0" dirty="0" smtClean="0">
                <a:latin typeface="Comic Sans MS" pitchFamily="66" charset="0"/>
              </a:rPr>
              <a:t>. Это свойство очень ценно для воспаленной кожи с угрями.</a:t>
            </a:r>
            <a:br>
              <a:rPr lang="ru-RU" sz="1300" b="0" dirty="0" smtClean="0">
                <a:latin typeface="Comic Sans MS" pitchFamily="66" charset="0"/>
              </a:rPr>
            </a:br>
            <a:r>
              <a:rPr lang="ru-RU" sz="1300" b="0" dirty="0" err="1" smtClean="0">
                <a:latin typeface="Comic Sans MS" pitchFamily="66" charset="0"/>
              </a:rPr>
              <a:t>Крем-скрабы</a:t>
            </a:r>
            <a:r>
              <a:rPr lang="ru-RU" sz="1300" b="0" dirty="0" smtClean="0">
                <a:latin typeface="Comic Sans MS" pitchFamily="66" charset="0"/>
              </a:rPr>
              <a:t> на глиняной основе необычайно хорошо воздействует на кожу тела, придавая тонус. Особенно такие процедуры рекомендуются тем, у кого чувствительная кожа, склонная к раздражению. Глина отлично смягчает и питает кожу, снимает раздражение и воспаление кожного покрова, а также обладает действием мягкого </a:t>
            </a:r>
            <a:r>
              <a:rPr lang="ru-RU" sz="1300" b="0" dirty="0" err="1" smtClean="0">
                <a:latin typeface="Comic Sans MS" pitchFamily="66" charset="0"/>
              </a:rPr>
              <a:t>пилинга</a:t>
            </a:r>
            <a:r>
              <a:rPr lang="ru-RU" sz="1300" b="0" dirty="0" smtClean="0">
                <a:latin typeface="Comic Sans MS" pitchFamily="66" charset="0"/>
              </a:rPr>
              <a:t>.</a:t>
            </a:r>
            <a:br>
              <a:rPr lang="ru-RU" sz="1300" b="0" dirty="0" smtClean="0">
                <a:latin typeface="Comic Sans MS" pitchFamily="66" charset="0"/>
              </a:rPr>
            </a:br>
            <a:r>
              <a:rPr lang="ru-RU" sz="1300" dirty="0" smtClean="0">
                <a:latin typeface="Comic Sans MS" pitchFamily="66" charset="0"/>
              </a:rPr>
              <a:t>Овес</a:t>
            </a:r>
            <a:r>
              <a:rPr lang="ru-RU" sz="1300" b="0" dirty="0" smtClean="0">
                <a:latin typeface="Comic Sans MS" pitchFamily="66" charset="0"/>
              </a:rPr>
              <a:t> - непревзойденное средство по уходу за любой кожей, особенно чувствительной и сухой. Смягчает, матирует, придает здоровый вид и мягкость, снимает зуд и шелушение. К тому же это кладезь микроэлементов!</a:t>
            </a:r>
            <a:endParaRPr lang="ru-RU" sz="1300" b="0" dirty="0">
              <a:latin typeface="Comic Sans MS"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285720" y="4786322"/>
            <a:ext cx="4000528" cy="1714512"/>
          </a:xfrm>
        </p:spPr>
        <p:txBody>
          <a:bodyPr>
            <a:normAutofit/>
          </a:bodyPr>
          <a:lstStyle/>
          <a:p>
            <a:r>
              <a:rPr lang="ru-RU" sz="1100" dirty="0" smtClean="0">
                <a:latin typeface="Comic Sans MS" pitchFamily="66" charset="0"/>
              </a:rPr>
              <a:t>Состав: Соль </a:t>
            </a:r>
            <a:r>
              <a:rPr lang="ru-RU" sz="1100" dirty="0">
                <a:latin typeface="Comic Sans MS" pitchFamily="66" charset="0"/>
              </a:rPr>
              <a:t>Мертвого моря, натуральный алтайский мед, </a:t>
            </a:r>
            <a:r>
              <a:rPr lang="ru-RU" sz="1100" b="0" dirty="0">
                <a:latin typeface="Comic Sans MS" pitchFamily="66" charset="0"/>
              </a:rPr>
              <a:t>крахмал, глина желтая и розовая (каолин), цеолит, микронизированые хлопья овса, шунгитовая вода, пантогематоген, пчелиный воск </a:t>
            </a:r>
            <a:br>
              <a:rPr lang="ru-RU" sz="1100" b="0" dirty="0">
                <a:latin typeface="Comic Sans MS" pitchFamily="66" charset="0"/>
              </a:rPr>
            </a:br>
            <a:r>
              <a:rPr lang="ru-RU" sz="1100" dirty="0">
                <a:latin typeface="Comic Sans MS" pitchFamily="66" charset="0"/>
              </a:rPr>
              <a:t>Масла: </a:t>
            </a:r>
            <a:r>
              <a:rPr lang="ru-RU" sz="1100" b="0" dirty="0">
                <a:latin typeface="Comic Sans MS" pitchFamily="66" charset="0"/>
              </a:rPr>
              <a:t>Какао,  Ши (карите), Кокоса, Жожоба</a:t>
            </a:r>
            <a:br>
              <a:rPr lang="ru-RU" sz="1100" b="0" dirty="0">
                <a:latin typeface="Comic Sans MS" pitchFamily="66" charset="0"/>
              </a:rPr>
            </a:br>
            <a:r>
              <a:rPr lang="ru-RU" sz="1100" dirty="0">
                <a:latin typeface="Comic Sans MS" pitchFamily="66" charset="0"/>
              </a:rPr>
              <a:t>Экстракты:  </a:t>
            </a:r>
            <a:r>
              <a:rPr lang="ru-RU" sz="1100" b="0" dirty="0">
                <a:latin typeface="Comic Sans MS" pitchFamily="66" charset="0"/>
              </a:rPr>
              <a:t>Красный корень, Маралий корень, Золотой корень</a:t>
            </a:r>
            <a:br>
              <a:rPr lang="ru-RU" sz="1100" b="0" dirty="0">
                <a:latin typeface="Comic Sans MS" pitchFamily="66" charset="0"/>
              </a:rPr>
            </a:br>
            <a:r>
              <a:rPr lang="ru-RU" sz="1100" dirty="0">
                <a:latin typeface="Comic Sans MS" pitchFamily="66" charset="0"/>
              </a:rPr>
              <a:t>Эфирное масло</a:t>
            </a:r>
            <a:r>
              <a:rPr lang="ru-RU" sz="1100" b="0" dirty="0">
                <a:latin typeface="Comic Sans MS" pitchFamily="66" charset="0"/>
              </a:rPr>
              <a:t>  апельсина, корица</a:t>
            </a:r>
            <a:br>
              <a:rPr lang="ru-RU" sz="1100" b="0" dirty="0">
                <a:latin typeface="Comic Sans MS" pitchFamily="66" charset="0"/>
              </a:rPr>
            </a:br>
            <a:r>
              <a:rPr lang="ru-RU" sz="1100" b="0" dirty="0">
                <a:latin typeface="Comic Sans MS" pitchFamily="66" charset="0"/>
              </a:rPr>
              <a:t>Эксфолианты: цедра апельсина</a:t>
            </a:r>
          </a:p>
        </p:txBody>
      </p:sp>
      <p:sp>
        <p:nvSpPr>
          <p:cNvPr id="10" name="Заголовок 5"/>
          <p:cNvSpPr txBox="1">
            <a:spLocks/>
          </p:cNvSpPr>
          <p:nvPr/>
        </p:nvSpPr>
        <p:spPr>
          <a:xfrm>
            <a:off x="142844" y="214290"/>
            <a:ext cx="4357718" cy="1571636"/>
          </a:xfrm>
          <a:prstGeom prst="rect">
            <a:avLst/>
          </a:prstGeom>
        </p:spPr>
        <p:txBody>
          <a:bodyPr vert="horz" lIns="91440" tIns="45720" rIns="91440" bIns="45720" rtlCol="0" anchor="b">
            <a:normAutofit/>
          </a:bodyPr>
          <a:lstStyle/>
          <a:p>
            <a:pPr lvl="0" algn="ctr">
              <a:spcBef>
                <a:spcPct val="0"/>
              </a:spcBef>
            </a:pPr>
            <a:r>
              <a:rPr kumimoji="0" lang="ru-RU" sz="1800" b="1" i="0" u="none" strike="noStrike" kern="1200" cap="none" spc="0" normalizeH="0" baseline="0" noProof="0" dirty="0" smtClean="0">
                <a:ln>
                  <a:noFill/>
                </a:ln>
                <a:solidFill>
                  <a:schemeClr val="tx1"/>
                </a:solidFill>
                <a:effectLst/>
                <a:uLnTx/>
                <a:uFillTx/>
                <a:latin typeface="Comic Sans MS" pitchFamily="66" charset="0"/>
                <a:ea typeface="+mj-ea"/>
                <a:cs typeface="+mj-cs"/>
              </a:rPr>
              <a:t>Крем-скраб для тела </a:t>
            </a:r>
          </a:p>
          <a:p>
            <a:pPr lvl="0" algn="ctr">
              <a:spcBef>
                <a:spcPct val="0"/>
              </a:spcBef>
            </a:pPr>
            <a:r>
              <a:rPr kumimoji="0" lang="ru-RU" sz="1800" b="1" i="0" u="none" strike="noStrike" kern="1200" cap="none" spc="0" normalizeH="0" baseline="0" noProof="0" dirty="0" smtClean="0">
                <a:ln>
                  <a:noFill/>
                </a:ln>
                <a:solidFill>
                  <a:schemeClr val="tx1"/>
                </a:solidFill>
                <a:effectLst/>
                <a:uLnTx/>
                <a:uFillTx/>
                <a:latin typeface="Comic Sans MS" pitchFamily="66" charset="0"/>
                <a:ea typeface="+mj-ea"/>
                <a:cs typeface="+mj-cs"/>
              </a:rPr>
              <a:t>АПЕЛЬСИН</a:t>
            </a:r>
            <a:r>
              <a:rPr kumimoji="0" lang="ru-RU" sz="1800" b="1" i="0" u="none" strike="noStrike" kern="1200" cap="none" spc="0" normalizeH="0" noProof="0" dirty="0" smtClean="0">
                <a:ln>
                  <a:noFill/>
                </a:ln>
                <a:solidFill>
                  <a:schemeClr val="tx1"/>
                </a:solidFill>
                <a:effectLst/>
                <a:uLnTx/>
                <a:uFillTx/>
                <a:latin typeface="Comic Sans MS" pitchFamily="66" charset="0"/>
                <a:ea typeface="+mj-ea"/>
                <a:cs typeface="+mj-cs"/>
              </a:rPr>
              <a:t> И КОРИЦА</a:t>
            </a:r>
            <a:r>
              <a:rPr kumimoji="0" lang="ru-RU" sz="1200" b="1" i="0" u="none" strike="noStrike" kern="1200" cap="none" spc="0" normalizeH="0" baseline="0" noProof="0" dirty="0" smtClean="0">
                <a:ln>
                  <a:noFill/>
                </a:ln>
                <a:solidFill>
                  <a:schemeClr val="tx1"/>
                </a:solidFill>
                <a:effectLst/>
                <a:uLnTx/>
                <a:uFillTx/>
                <a:latin typeface="+mj-lt"/>
                <a:ea typeface="+mj-ea"/>
                <a:cs typeface="+mj-cs"/>
              </a:rPr>
              <a:t/>
            </a:r>
            <a:br>
              <a:rPr kumimoji="0" lang="ru-RU" sz="1200" b="1" i="0" u="none" strike="noStrike" kern="1200" cap="none" spc="0" normalizeH="0" baseline="0" noProof="0" dirty="0" smtClean="0">
                <a:ln>
                  <a:noFill/>
                </a:ln>
                <a:solidFill>
                  <a:schemeClr val="tx1"/>
                </a:solidFill>
                <a:effectLst/>
                <a:uLnTx/>
                <a:uFillTx/>
                <a:latin typeface="+mj-lt"/>
                <a:ea typeface="+mj-ea"/>
                <a:cs typeface="+mj-cs"/>
              </a:rPr>
            </a:br>
            <a:r>
              <a:rPr kumimoji="0" lang="ru-RU" sz="1400" b="0" i="0" u="none" strike="noStrike" kern="1200" cap="none" spc="0" normalizeH="0" baseline="0" noProof="0" dirty="0" smtClean="0">
                <a:ln>
                  <a:noFill/>
                </a:ln>
                <a:solidFill>
                  <a:schemeClr val="tx1"/>
                </a:solidFill>
                <a:effectLst/>
                <a:uLnTx/>
                <a:uFillTx/>
                <a:latin typeface="Comic Sans MS" pitchFamily="66" charset="0"/>
                <a:ea typeface="+mj-ea"/>
                <a:cs typeface="+mj-cs"/>
              </a:rPr>
              <a:t>С ярким чистым</a:t>
            </a:r>
            <a:r>
              <a:rPr kumimoji="0" lang="ru-RU" sz="1400" b="0" i="0" u="none" strike="noStrike" kern="1200" cap="none" spc="0" normalizeH="0" noProof="0" dirty="0" smtClean="0">
                <a:ln>
                  <a:noFill/>
                </a:ln>
                <a:solidFill>
                  <a:schemeClr val="tx1"/>
                </a:solidFill>
                <a:effectLst/>
                <a:uLnTx/>
                <a:uFillTx/>
                <a:latin typeface="Comic Sans MS" pitchFamily="66" charset="0"/>
                <a:ea typeface="+mj-ea"/>
                <a:cs typeface="+mj-cs"/>
              </a:rPr>
              <a:t> стимулирующим ароматом</a:t>
            </a:r>
            <a:r>
              <a:rPr kumimoji="0" lang="ru-RU" sz="1400" b="0" i="0" u="none" strike="noStrike" kern="1200" cap="none" spc="0" normalizeH="0" baseline="0" noProof="0" dirty="0" smtClean="0">
                <a:ln>
                  <a:noFill/>
                </a:ln>
                <a:solidFill>
                  <a:schemeClr val="tx1"/>
                </a:solidFill>
                <a:effectLst/>
                <a:uLnTx/>
                <a:uFillTx/>
                <a:latin typeface="Comic Sans MS" pitchFamily="66" charset="0"/>
                <a:ea typeface="+mj-ea"/>
                <a:cs typeface="+mj-cs"/>
              </a:rPr>
              <a:t>! </a:t>
            </a:r>
            <a:r>
              <a:rPr kumimoji="0" lang="ru-RU" sz="1400" b="1"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ru-RU" sz="1400" b="1" i="0" u="none" strike="noStrike" kern="1200" cap="none" spc="0" normalizeH="0" baseline="0" noProof="0" dirty="0" smtClean="0">
                <a:ln>
                  <a:noFill/>
                </a:ln>
                <a:solidFill>
                  <a:schemeClr val="tx1"/>
                </a:solidFill>
                <a:effectLst/>
                <a:uLnTx/>
                <a:uFillTx/>
                <a:latin typeface="Comic Sans MS" pitchFamily="66" charset="0"/>
                <a:ea typeface="+mj-ea"/>
                <a:cs typeface="+mj-cs"/>
              </a:rPr>
            </a:br>
            <a:r>
              <a:rPr lang="ru-RU" sz="1500" b="1" dirty="0" smtClean="0">
                <a:latin typeface="Comic Sans MS" pitchFamily="66" charset="0"/>
                <a:ea typeface="+mj-ea"/>
                <a:cs typeface="+mj-cs"/>
              </a:rPr>
              <a:t>для </a:t>
            </a:r>
            <a:r>
              <a:rPr lang="ru-RU" sz="1500" b="1" dirty="0">
                <a:latin typeface="Comic Sans MS" pitchFamily="66" charset="0"/>
                <a:ea typeface="+mj-ea"/>
                <a:cs typeface="+mj-cs"/>
              </a:rPr>
              <a:t>глубокого очищения, восстановления и  стимулирования внутренних физиологических функций </a:t>
            </a:r>
            <a:r>
              <a:rPr lang="ru-RU" sz="1500" b="1" dirty="0" smtClean="0">
                <a:latin typeface="Comic Sans MS" pitchFamily="66" charset="0"/>
                <a:ea typeface="+mj-ea"/>
                <a:cs typeface="+mj-cs"/>
              </a:rPr>
              <a:t>организма</a:t>
            </a:r>
            <a:endParaRPr lang="ru-RU" sz="1500" b="1" dirty="0">
              <a:latin typeface="Comic Sans MS" pitchFamily="66" charset="0"/>
              <a:ea typeface="+mj-ea"/>
              <a:cs typeface="+mj-cs"/>
            </a:endParaRPr>
          </a:p>
        </p:txBody>
      </p:sp>
      <p:sp>
        <p:nvSpPr>
          <p:cNvPr id="6" name="Заголовок 5"/>
          <p:cNvSpPr txBox="1">
            <a:spLocks/>
          </p:cNvSpPr>
          <p:nvPr/>
        </p:nvSpPr>
        <p:spPr>
          <a:xfrm>
            <a:off x="4714876" y="214290"/>
            <a:ext cx="3357586" cy="1571636"/>
          </a:xfrm>
          <a:prstGeom prst="rect">
            <a:avLst/>
          </a:prstGeom>
        </p:spPr>
        <p:txBody>
          <a:bodyPr vert="horz" lIns="91440" tIns="45720" rIns="91440" bIns="45720" rtlCol="0" anchor="b">
            <a:normAutofit/>
          </a:bodyPr>
          <a:lstStyle/>
          <a:p>
            <a:pPr lvl="0" algn="ctr">
              <a:spcBef>
                <a:spcPct val="0"/>
              </a:spcBef>
            </a:pPr>
            <a:r>
              <a:rPr kumimoji="0" lang="ru-RU" sz="1800" b="1" i="0" u="none" strike="noStrike" kern="1200" cap="none" spc="0" normalizeH="0" baseline="0" noProof="0" dirty="0" smtClean="0">
                <a:ln>
                  <a:noFill/>
                </a:ln>
                <a:solidFill>
                  <a:schemeClr val="tx1"/>
                </a:solidFill>
                <a:effectLst/>
                <a:uLnTx/>
                <a:uFillTx/>
                <a:latin typeface="Comic Sans MS" pitchFamily="66" charset="0"/>
                <a:ea typeface="+mj-ea"/>
                <a:cs typeface="+mj-cs"/>
              </a:rPr>
              <a:t>Крем-скраб для тела </a:t>
            </a:r>
          </a:p>
          <a:p>
            <a:pPr lvl="0" algn="ctr">
              <a:spcBef>
                <a:spcPct val="0"/>
              </a:spcBef>
            </a:pPr>
            <a:r>
              <a:rPr kumimoji="0" lang="ru-RU" sz="1800" b="1" i="0" u="none" strike="noStrike" kern="1200" cap="none" spc="0" normalizeH="0" baseline="0" noProof="0" dirty="0" smtClean="0">
                <a:ln>
                  <a:noFill/>
                </a:ln>
                <a:solidFill>
                  <a:schemeClr val="tx1"/>
                </a:solidFill>
                <a:effectLst/>
                <a:uLnTx/>
                <a:uFillTx/>
                <a:latin typeface="Comic Sans MS" pitchFamily="66" charset="0"/>
                <a:ea typeface="+mj-ea"/>
                <a:cs typeface="+mj-cs"/>
              </a:rPr>
              <a:t>КЛУБНИКА СО СЛИВКАМИ</a:t>
            </a:r>
            <a:r>
              <a:rPr kumimoji="0" lang="ru-RU" sz="1200" b="1" i="0" u="none" strike="noStrike" kern="1200" cap="none" spc="0" normalizeH="0" baseline="0" noProof="0" dirty="0" smtClean="0">
                <a:ln>
                  <a:noFill/>
                </a:ln>
                <a:solidFill>
                  <a:schemeClr val="tx1"/>
                </a:solidFill>
                <a:effectLst/>
                <a:uLnTx/>
                <a:uFillTx/>
                <a:latin typeface="+mj-lt"/>
                <a:ea typeface="+mj-ea"/>
                <a:cs typeface="+mj-cs"/>
              </a:rPr>
              <a:t/>
            </a:r>
            <a:br>
              <a:rPr kumimoji="0" lang="ru-RU" sz="1200" b="1" i="0" u="none" strike="noStrike" kern="1200" cap="none" spc="0" normalizeH="0" baseline="0" noProof="0" dirty="0" smtClean="0">
                <a:ln>
                  <a:noFill/>
                </a:ln>
                <a:solidFill>
                  <a:schemeClr val="tx1"/>
                </a:solidFill>
                <a:effectLst/>
                <a:uLnTx/>
                <a:uFillTx/>
                <a:latin typeface="+mj-lt"/>
                <a:ea typeface="+mj-ea"/>
                <a:cs typeface="+mj-cs"/>
              </a:rPr>
            </a:br>
            <a:r>
              <a:rPr kumimoji="0" lang="ru-RU" sz="1400" b="0" i="0" u="none" strike="noStrike" kern="1200" cap="none" spc="0" normalizeH="0" baseline="0" noProof="0" dirty="0" smtClean="0">
                <a:ln>
                  <a:noFill/>
                </a:ln>
                <a:solidFill>
                  <a:schemeClr val="tx1"/>
                </a:solidFill>
                <a:effectLst/>
                <a:uLnTx/>
                <a:uFillTx/>
                <a:latin typeface="Comic Sans MS" pitchFamily="66" charset="0"/>
                <a:ea typeface="+mj-ea"/>
                <a:cs typeface="+mj-cs"/>
              </a:rPr>
              <a:t>С аппетитным</a:t>
            </a:r>
            <a:r>
              <a:rPr kumimoji="0" lang="ru-RU" sz="1400" b="0" i="0" u="none" strike="noStrike" kern="1200" cap="none" spc="0" normalizeH="0" noProof="0" dirty="0" smtClean="0">
                <a:ln>
                  <a:noFill/>
                </a:ln>
                <a:solidFill>
                  <a:schemeClr val="tx1"/>
                </a:solidFill>
                <a:effectLst/>
                <a:uLnTx/>
                <a:uFillTx/>
                <a:latin typeface="Comic Sans MS" pitchFamily="66" charset="0"/>
                <a:ea typeface="+mj-ea"/>
                <a:cs typeface="+mj-cs"/>
              </a:rPr>
              <a:t> ароматом клубники</a:t>
            </a:r>
            <a:r>
              <a:rPr kumimoji="0" lang="ru-RU" sz="1400" b="0" i="0" u="none" strike="noStrike" kern="1200" cap="none" spc="0" normalizeH="0" baseline="0" noProof="0" dirty="0" smtClean="0">
                <a:ln>
                  <a:noFill/>
                </a:ln>
                <a:solidFill>
                  <a:schemeClr val="tx1"/>
                </a:solidFill>
                <a:effectLst/>
                <a:uLnTx/>
                <a:uFillTx/>
                <a:latin typeface="Comic Sans MS" pitchFamily="66" charset="0"/>
                <a:ea typeface="+mj-ea"/>
                <a:cs typeface="+mj-cs"/>
              </a:rPr>
              <a:t>! </a:t>
            </a:r>
            <a:r>
              <a:rPr kumimoji="0" lang="ru-RU" sz="1400" b="1"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ru-RU" sz="1400" b="1" i="0" u="none" strike="noStrike" kern="1200" cap="none" spc="0" normalizeH="0" baseline="0" noProof="0" dirty="0" smtClean="0">
                <a:ln>
                  <a:noFill/>
                </a:ln>
                <a:solidFill>
                  <a:schemeClr val="tx1"/>
                </a:solidFill>
                <a:effectLst/>
                <a:uLnTx/>
                <a:uFillTx/>
                <a:latin typeface="Comic Sans MS" pitchFamily="66" charset="0"/>
                <a:ea typeface="+mj-ea"/>
                <a:cs typeface="+mj-cs"/>
              </a:rPr>
            </a:br>
            <a:r>
              <a:rPr lang="ru-RU" sz="1300" b="1" dirty="0">
                <a:latin typeface="Comic Sans MS" pitchFamily="66" charset="0"/>
                <a:ea typeface="+mj-ea"/>
                <a:cs typeface="+mj-cs"/>
              </a:rPr>
              <a:t>для </a:t>
            </a:r>
            <a:r>
              <a:rPr lang="ru-RU" sz="1300" b="1" dirty="0" smtClean="0">
                <a:latin typeface="Comic Sans MS" pitchFamily="66" charset="0"/>
                <a:ea typeface="+mj-ea"/>
                <a:cs typeface="+mj-cs"/>
              </a:rPr>
              <a:t>глубокого очищения, интенсивного </a:t>
            </a:r>
            <a:r>
              <a:rPr lang="ru-RU" sz="1300" b="1" dirty="0">
                <a:latin typeface="Comic Sans MS" pitchFamily="66" charset="0"/>
                <a:ea typeface="+mj-ea"/>
                <a:cs typeface="+mj-cs"/>
              </a:rPr>
              <a:t>питания и витаминизации кожи</a:t>
            </a:r>
          </a:p>
        </p:txBody>
      </p:sp>
      <p:sp>
        <p:nvSpPr>
          <p:cNvPr id="7" name="Заголовок 5"/>
          <p:cNvSpPr txBox="1">
            <a:spLocks/>
          </p:cNvSpPr>
          <p:nvPr/>
        </p:nvSpPr>
        <p:spPr>
          <a:xfrm>
            <a:off x="4572000" y="4714884"/>
            <a:ext cx="4000528" cy="1714512"/>
          </a:xfrm>
          <a:prstGeom prst="rect">
            <a:avLst/>
          </a:prstGeom>
        </p:spPr>
        <p:txBody>
          <a:bodyPr vert="horz" lIns="91440" tIns="45720" rIns="91440" bIns="45720" rtlCol="0" anchor="b">
            <a:normAutofit fontScale="97500"/>
          </a:bodyPr>
          <a:lstStyle/>
          <a:p>
            <a:r>
              <a:rPr lang="ru-RU" sz="1100" b="1" dirty="0">
                <a:latin typeface="Comic Sans MS" pitchFamily="66" charset="0"/>
                <a:ea typeface="+mj-ea"/>
                <a:cs typeface="+mj-cs"/>
              </a:rPr>
              <a:t>Соль Мертвого моря, натуральный алтайский мед,</a:t>
            </a:r>
            <a:r>
              <a:rPr lang="ru-RU" sz="1100" dirty="0">
                <a:latin typeface="Comic Sans MS" pitchFamily="66" charset="0"/>
                <a:ea typeface="+mj-ea"/>
                <a:cs typeface="+mj-cs"/>
              </a:rPr>
              <a:t> крахмал, глина белая (каолин), цеолит, микронизированые хлопья овса, пшена, риса, гороха, Козье молоко,  пчелиный воск, ванилин</a:t>
            </a:r>
          </a:p>
          <a:p>
            <a:r>
              <a:rPr lang="ru-RU" sz="1100" b="1" dirty="0">
                <a:latin typeface="Comic Sans MS" pitchFamily="66" charset="0"/>
                <a:ea typeface="+mj-ea"/>
                <a:cs typeface="+mj-cs"/>
              </a:rPr>
              <a:t>Масла: </a:t>
            </a:r>
            <a:r>
              <a:rPr lang="ru-RU" sz="1100" dirty="0">
                <a:latin typeface="Comic Sans MS" pitchFamily="66" charset="0"/>
                <a:ea typeface="+mj-ea"/>
                <a:cs typeface="+mj-cs"/>
              </a:rPr>
              <a:t>Какао, Ши (карите), Кокоса, Виноградной косточки, Сamelina sativa </a:t>
            </a:r>
          </a:p>
          <a:p>
            <a:r>
              <a:rPr lang="ru-RU" sz="1100" b="1" dirty="0">
                <a:latin typeface="Comic Sans MS" pitchFamily="66" charset="0"/>
                <a:ea typeface="+mj-ea"/>
                <a:cs typeface="+mj-cs"/>
              </a:rPr>
              <a:t>Экстракты:</a:t>
            </a:r>
            <a:r>
              <a:rPr lang="ru-RU" sz="1100" dirty="0">
                <a:latin typeface="Comic Sans MS" pitchFamily="66" charset="0"/>
                <a:ea typeface="+mj-ea"/>
                <a:cs typeface="+mj-cs"/>
              </a:rPr>
              <a:t> Клубники</a:t>
            </a:r>
          </a:p>
          <a:p>
            <a:r>
              <a:rPr lang="ru-RU" sz="1100" dirty="0">
                <a:latin typeface="Comic Sans MS" pitchFamily="66" charset="0"/>
                <a:ea typeface="+mj-ea"/>
                <a:cs typeface="+mj-cs"/>
              </a:rPr>
              <a:t>Клубника</a:t>
            </a:r>
          </a:p>
          <a:p>
            <a:r>
              <a:rPr lang="ru-RU" sz="1100" dirty="0">
                <a:latin typeface="Comic Sans MS" pitchFamily="66" charset="0"/>
                <a:ea typeface="+mj-ea"/>
                <a:cs typeface="+mj-cs"/>
              </a:rPr>
              <a:t>Эксфолианты: дробленные абрикосовые косточки</a:t>
            </a:r>
          </a:p>
        </p:txBody>
      </p:sp>
      <p:pic>
        <p:nvPicPr>
          <p:cNvPr id="8" name="Рисунок 7" descr="щербет апельсин.jpg"/>
          <p:cNvPicPr>
            <a:picLocks noChangeAspect="1"/>
          </p:cNvPicPr>
          <p:nvPr/>
        </p:nvPicPr>
        <p:blipFill>
          <a:blip r:embed="rId2"/>
          <a:stretch>
            <a:fillRect/>
          </a:stretch>
        </p:blipFill>
        <p:spPr>
          <a:xfrm>
            <a:off x="285720" y="1785926"/>
            <a:ext cx="4025900" cy="3022600"/>
          </a:xfrm>
          <a:prstGeom prst="rect">
            <a:avLst/>
          </a:prstGeom>
        </p:spPr>
      </p:pic>
      <p:pic>
        <p:nvPicPr>
          <p:cNvPr id="9" name="Рисунок 8" descr="щербет клубника.jpg"/>
          <p:cNvPicPr>
            <a:picLocks noChangeAspect="1"/>
          </p:cNvPicPr>
          <p:nvPr/>
        </p:nvPicPr>
        <p:blipFill>
          <a:blip r:embed="rId3"/>
          <a:stretch>
            <a:fillRect/>
          </a:stretch>
        </p:blipFill>
        <p:spPr>
          <a:xfrm>
            <a:off x="4500562" y="1785926"/>
            <a:ext cx="4025900" cy="3022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285720" y="4786322"/>
            <a:ext cx="4000528" cy="1928826"/>
          </a:xfrm>
        </p:spPr>
        <p:txBody>
          <a:bodyPr>
            <a:noAutofit/>
          </a:bodyPr>
          <a:lstStyle/>
          <a:p>
            <a:r>
              <a:rPr lang="ru-RU" sz="1200" dirty="0">
                <a:latin typeface="Comic Sans MS" pitchFamily="66" charset="0"/>
              </a:rPr>
              <a:t>Соль Мертвого моря, натуральный алтайский мед, </a:t>
            </a:r>
            <a:r>
              <a:rPr lang="ru-RU" sz="1200" b="0" dirty="0">
                <a:latin typeface="Comic Sans MS" pitchFamily="66" charset="0"/>
              </a:rPr>
              <a:t>крахмал, глина голубая (каолин), цеолит, микронизированые хлопья овса, шунгитовая вода,  пчелиный воск</a:t>
            </a:r>
            <a:br>
              <a:rPr lang="ru-RU" sz="1200" b="0" dirty="0">
                <a:latin typeface="Comic Sans MS" pitchFamily="66" charset="0"/>
              </a:rPr>
            </a:br>
            <a:r>
              <a:rPr lang="ru-RU" sz="1200" dirty="0">
                <a:latin typeface="Comic Sans MS" pitchFamily="66" charset="0"/>
              </a:rPr>
              <a:t>Масла: </a:t>
            </a:r>
            <a:r>
              <a:rPr lang="ru-RU" sz="1200" b="0" dirty="0">
                <a:latin typeface="Comic Sans MS" pitchFamily="66" charset="0"/>
              </a:rPr>
              <a:t>Какао, Ши (карите), Кокоса, Абрикосовой косточки, Авокадо</a:t>
            </a:r>
            <a:br>
              <a:rPr lang="ru-RU" sz="1200" b="0" dirty="0">
                <a:latin typeface="Comic Sans MS" pitchFamily="66" charset="0"/>
              </a:rPr>
            </a:br>
            <a:r>
              <a:rPr lang="ru-RU" sz="1200" dirty="0">
                <a:latin typeface="Comic Sans MS" pitchFamily="66" charset="0"/>
              </a:rPr>
              <a:t>Экстракты: </a:t>
            </a:r>
            <a:r>
              <a:rPr lang="ru-RU" sz="1200" b="0" dirty="0">
                <a:latin typeface="Comic Sans MS" pitchFamily="66" charset="0"/>
              </a:rPr>
              <a:t>Конского каштана (лист), хвоща (трава), плюща (побеги), кофе зеленого (зерна)</a:t>
            </a:r>
            <a:br>
              <a:rPr lang="ru-RU" sz="1200" b="0" dirty="0">
                <a:latin typeface="Comic Sans MS" pitchFamily="66" charset="0"/>
              </a:rPr>
            </a:br>
            <a:r>
              <a:rPr lang="ru-RU" sz="1200" b="0" dirty="0">
                <a:latin typeface="Comic Sans MS" pitchFamily="66" charset="0"/>
              </a:rPr>
              <a:t> Эксфолианты: молотый черный перец, молотые зерна кофе</a:t>
            </a:r>
          </a:p>
        </p:txBody>
      </p:sp>
      <p:sp>
        <p:nvSpPr>
          <p:cNvPr id="10" name="Заголовок 5"/>
          <p:cNvSpPr txBox="1">
            <a:spLocks/>
          </p:cNvSpPr>
          <p:nvPr/>
        </p:nvSpPr>
        <p:spPr>
          <a:xfrm>
            <a:off x="142844" y="214290"/>
            <a:ext cx="4357718" cy="1571636"/>
          </a:xfrm>
          <a:prstGeom prst="rect">
            <a:avLst/>
          </a:prstGeom>
        </p:spPr>
        <p:txBody>
          <a:bodyPr vert="horz" lIns="91440" tIns="45720" rIns="91440" bIns="45720" rtlCol="0" anchor="b">
            <a:normAutofit/>
          </a:bodyPr>
          <a:lstStyle/>
          <a:p>
            <a:pPr lvl="0" algn="ctr">
              <a:spcBef>
                <a:spcPct val="0"/>
              </a:spcBef>
            </a:pPr>
            <a:r>
              <a:rPr kumimoji="0" lang="ru-RU" sz="1800" b="1" i="0" u="none" strike="noStrike" kern="1200" cap="none" spc="0" normalizeH="0" baseline="0" noProof="0" dirty="0" smtClean="0">
                <a:ln>
                  <a:noFill/>
                </a:ln>
                <a:solidFill>
                  <a:schemeClr val="tx1"/>
                </a:solidFill>
                <a:effectLst/>
                <a:uLnTx/>
                <a:uFillTx/>
                <a:latin typeface="Comic Sans MS" pitchFamily="66" charset="0"/>
                <a:ea typeface="+mj-ea"/>
                <a:cs typeface="+mj-cs"/>
              </a:rPr>
              <a:t>Крем-скраб для тела </a:t>
            </a:r>
          </a:p>
          <a:p>
            <a:pPr lvl="0" algn="ctr">
              <a:spcBef>
                <a:spcPct val="0"/>
              </a:spcBef>
            </a:pPr>
            <a:r>
              <a:rPr kumimoji="0" lang="ru-RU" sz="1800" b="1" i="0" u="none" strike="noStrike" kern="1200" cap="none" spc="0" normalizeH="0" baseline="0" noProof="0" dirty="0" smtClean="0">
                <a:ln>
                  <a:noFill/>
                </a:ln>
                <a:solidFill>
                  <a:schemeClr val="tx1"/>
                </a:solidFill>
                <a:effectLst/>
                <a:uLnTx/>
                <a:uFillTx/>
                <a:latin typeface="Comic Sans MS" pitchFamily="66" charset="0"/>
                <a:ea typeface="+mj-ea"/>
                <a:cs typeface="+mj-cs"/>
              </a:rPr>
              <a:t>КОФЕ С МОЛОКОМ</a:t>
            </a:r>
            <a:r>
              <a:rPr kumimoji="0" lang="ru-RU" sz="1200" b="1" i="0" u="none" strike="noStrike" kern="1200" cap="none" spc="0" normalizeH="0" baseline="0" noProof="0" dirty="0" smtClean="0">
                <a:ln>
                  <a:noFill/>
                </a:ln>
                <a:solidFill>
                  <a:schemeClr val="tx1"/>
                </a:solidFill>
                <a:effectLst/>
                <a:uLnTx/>
                <a:uFillTx/>
                <a:latin typeface="+mj-lt"/>
                <a:ea typeface="+mj-ea"/>
                <a:cs typeface="+mj-cs"/>
              </a:rPr>
              <a:t/>
            </a:r>
            <a:br>
              <a:rPr kumimoji="0" lang="ru-RU" sz="1200" b="1" i="0" u="none" strike="noStrike" kern="1200" cap="none" spc="0" normalizeH="0" baseline="0" noProof="0" dirty="0" smtClean="0">
                <a:ln>
                  <a:noFill/>
                </a:ln>
                <a:solidFill>
                  <a:schemeClr val="tx1"/>
                </a:solidFill>
                <a:effectLst/>
                <a:uLnTx/>
                <a:uFillTx/>
                <a:latin typeface="+mj-lt"/>
                <a:ea typeface="+mj-ea"/>
                <a:cs typeface="+mj-cs"/>
              </a:rPr>
            </a:br>
            <a:r>
              <a:rPr kumimoji="0" lang="ru-RU" sz="1400" b="0" i="0" u="none" strike="noStrike" kern="1200" cap="none" spc="0" normalizeH="0" baseline="0" noProof="0" dirty="0" smtClean="0">
                <a:ln>
                  <a:noFill/>
                </a:ln>
                <a:solidFill>
                  <a:schemeClr val="tx1"/>
                </a:solidFill>
                <a:effectLst/>
                <a:uLnTx/>
                <a:uFillTx/>
                <a:latin typeface="Comic Sans MS" pitchFamily="66" charset="0"/>
                <a:ea typeface="+mj-ea"/>
                <a:cs typeface="+mj-cs"/>
              </a:rPr>
              <a:t>С  теплым</a:t>
            </a:r>
            <a:r>
              <a:rPr kumimoji="0" lang="ru-RU" sz="1400" b="0" i="0" u="none" strike="noStrike" kern="1200" cap="none" spc="0" normalizeH="0" noProof="0" dirty="0" smtClean="0">
                <a:ln>
                  <a:noFill/>
                </a:ln>
                <a:solidFill>
                  <a:schemeClr val="tx1"/>
                </a:solidFill>
                <a:effectLst/>
                <a:uLnTx/>
                <a:uFillTx/>
                <a:latin typeface="Comic Sans MS" pitchFamily="66" charset="0"/>
                <a:ea typeface="+mj-ea"/>
                <a:cs typeface="+mj-cs"/>
              </a:rPr>
              <a:t> ароматом кофе и сливок</a:t>
            </a:r>
            <a:r>
              <a:rPr kumimoji="0" lang="ru-RU" sz="1400" b="0" i="0" u="none" strike="noStrike" kern="1200" cap="none" spc="0" normalizeH="0" baseline="0" noProof="0" dirty="0" smtClean="0">
                <a:ln>
                  <a:noFill/>
                </a:ln>
                <a:solidFill>
                  <a:schemeClr val="tx1"/>
                </a:solidFill>
                <a:effectLst/>
                <a:uLnTx/>
                <a:uFillTx/>
                <a:latin typeface="Comic Sans MS" pitchFamily="66" charset="0"/>
                <a:ea typeface="+mj-ea"/>
                <a:cs typeface="+mj-cs"/>
              </a:rPr>
              <a:t>! </a:t>
            </a:r>
            <a:r>
              <a:rPr kumimoji="0" lang="ru-RU" sz="1400" b="1"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ru-RU" sz="1400" b="1" i="0" u="none" strike="noStrike" kern="1200" cap="none" spc="0" normalizeH="0" baseline="0" noProof="0" dirty="0" smtClean="0">
                <a:ln>
                  <a:noFill/>
                </a:ln>
                <a:solidFill>
                  <a:schemeClr val="tx1"/>
                </a:solidFill>
                <a:effectLst/>
                <a:uLnTx/>
                <a:uFillTx/>
                <a:latin typeface="Comic Sans MS" pitchFamily="66" charset="0"/>
                <a:ea typeface="+mj-ea"/>
                <a:cs typeface="+mj-cs"/>
              </a:rPr>
            </a:br>
            <a:r>
              <a:rPr lang="ru-RU" sz="1300" b="1" dirty="0">
                <a:latin typeface="Comic Sans MS" pitchFamily="66" charset="0"/>
                <a:ea typeface="+mj-ea"/>
                <a:cs typeface="+mj-cs"/>
              </a:rPr>
              <a:t>для стимулирования кровообращения, выведения шлаков и токсинов, профилактики целлюлита и коррекции фигуры</a:t>
            </a:r>
          </a:p>
        </p:txBody>
      </p:sp>
      <p:sp>
        <p:nvSpPr>
          <p:cNvPr id="6" name="Заголовок 5"/>
          <p:cNvSpPr txBox="1">
            <a:spLocks/>
          </p:cNvSpPr>
          <p:nvPr/>
        </p:nvSpPr>
        <p:spPr>
          <a:xfrm>
            <a:off x="4714876" y="214290"/>
            <a:ext cx="3357586" cy="1571636"/>
          </a:xfrm>
          <a:prstGeom prst="rect">
            <a:avLst/>
          </a:prstGeom>
        </p:spPr>
        <p:txBody>
          <a:bodyPr vert="horz" lIns="91440" tIns="45720" rIns="91440" bIns="45720" rtlCol="0" anchor="b">
            <a:normAutofit lnSpcReduction="10000"/>
          </a:bodyPr>
          <a:lstStyle/>
          <a:p>
            <a:pPr lvl="0" algn="ctr">
              <a:spcBef>
                <a:spcPct val="0"/>
              </a:spcBef>
            </a:pPr>
            <a:r>
              <a:rPr kumimoji="0" lang="ru-RU" sz="1800" b="1" i="0" u="none" strike="noStrike" kern="1200" cap="none" spc="0" normalizeH="0" baseline="0" noProof="0" dirty="0" smtClean="0">
                <a:ln>
                  <a:noFill/>
                </a:ln>
                <a:solidFill>
                  <a:schemeClr val="tx1"/>
                </a:solidFill>
                <a:effectLst/>
                <a:uLnTx/>
                <a:uFillTx/>
                <a:latin typeface="Comic Sans MS" pitchFamily="66" charset="0"/>
                <a:ea typeface="+mj-ea"/>
                <a:cs typeface="+mj-cs"/>
              </a:rPr>
              <a:t>Крем-скраб для тела </a:t>
            </a:r>
          </a:p>
          <a:p>
            <a:pPr lvl="0" algn="ctr">
              <a:spcBef>
                <a:spcPct val="0"/>
              </a:spcBef>
            </a:pPr>
            <a:r>
              <a:rPr kumimoji="0" lang="ru-RU" sz="1800" b="1" i="0" u="none" strike="noStrike" kern="1200" cap="none" spc="0" normalizeH="0" baseline="0" noProof="0" dirty="0" smtClean="0">
                <a:ln>
                  <a:noFill/>
                </a:ln>
                <a:solidFill>
                  <a:schemeClr val="tx1"/>
                </a:solidFill>
                <a:effectLst/>
                <a:uLnTx/>
                <a:uFillTx/>
                <a:latin typeface="Comic Sans MS" pitchFamily="66" charset="0"/>
                <a:ea typeface="+mj-ea"/>
                <a:cs typeface="+mj-cs"/>
              </a:rPr>
              <a:t>МОЛОЧНЫЙ ШОКОЛАД</a:t>
            </a:r>
            <a:r>
              <a:rPr kumimoji="0" lang="ru-RU" sz="1200" b="1" i="0" u="none" strike="noStrike" kern="1200" cap="none" spc="0" normalizeH="0" baseline="0" noProof="0" dirty="0" smtClean="0">
                <a:ln>
                  <a:noFill/>
                </a:ln>
                <a:solidFill>
                  <a:schemeClr val="tx1"/>
                </a:solidFill>
                <a:effectLst/>
                <a:uLnTx/>
                <a:uFillTx/>
                <a:latin typeface="+mj-lt"/>
                <a:ea typeface="+mj-ea"/>
                <a:cs typeface="+mj-cs"/>
              </a:rPr>
              <a:t/>
            </a:r>
            <a:br>
              <a:rPr kumimoji="0" lang="ru-RU" sz="1200" b="1" i="0" u="none" strike="noStrike" kern="1200" cap="none" spc="0" normalizeH="0" baseline="0" noProof="0" dirty="0" smtClean="0">
                <a:ln>
                  <a:noFill/>
                </a:ln>
                <a:solidFill>
                  <a:schemeClr val="tx1"/>
                </a:solidFill>
                <a:effectLst/>
                <a:uLnTx/>
                <a:uFillTx/>
                <a:latin typeface="+mj-lt"/>
                <a:ea typeface="+mj-ea"/>
                <a:cs typeface="+mj-cs"/>
              </a:rPr>
            </a:br>
            <a:r>
              <a:rPr kumimoji="0" lang="ru-RU" sz="1400" b="0" i="0" u="none" strike="noStrike" kern="1200" cap="none" spc="0" normalizeH="0" baseline="0" noProof="0" dirty="0" smtClean="0">
                <a:ln>
                  <a:noFill/>
                </a:ln>
                <a:solidFill>
                  <a:schemeClr val="tx1"/>
                </a:solidFill>
                <a:effectLst/>
                <a:uLnTx/>
                <a:uFillTx/>
                <a:latin typeface="Comic Sans MS" pitchFamily="66" charset="0"/>
                <a:ea typeface="+mj-ea"/>
                <a:cs typeface="+mj-cs"/>
              </a:rPr>
              <a:t>С аппетитным</a:t>
            </a:r>
            <a:r>
              <a:rPr kumimoji="0" lang="ru-RU" sz="1400" b="0" i="0" u="none" strike="noStrike" kern="1200" cap="none" spc="0" normalizeH="0" noProof="0" dirty="0" smtClean="0">
                <a:ln>
                  <a:noFill/>
                </a:ln>
                <a:solidFill>
                  <a:schemeClr val="tx1"/>
                </a:solidFill>
                <a:effectLst/>
                <a:uLnTx/>
                <a:uFillTx/>
                <a:latin typeface="Comic Sans MS" pitchFamily="66" charset="0"/>
                <a:ea typeface="+mj-ea"/>
                <a:cs typeface="+mj-cs"/>
              </a:rPr>
              <a:t> ароматом молочного шоколада</a:t>
            </a:r>
            <a:r>
              <a:rPr kumimoji="0" lang="ru-RU" sz="1400" b="0" i="0" u="none" strike="noStrike" kern="1200" cap="none" spc="0" normalizeH="0" baseline="0" noProof="0" dirty="0" smtClean="0">
                <a:ln>
                  <a:noFill/>
                </a:ln>
                <a:solidFill>
                  <a:schemeClr val="tx1"/>
                </a:solidFill>
                <a:effectLst/>
                <a:uLnTx/>
                <a:uFillTx/>
                <a:latin typeface="Comic Sans MS" pitchFamily="66" charset="0"/>
                <a:ea typeface="+mj-ea"/>
                <a:cs typeface="+mj-cs"/>
              </a:rPr>
              <a:t>! </a:t>
            </a:r>
            <a:r>
              <a:rPr kumimoji="0" lang="ru-RU" sz="1400" b="1"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ru-RU" sz="1400" b="1" i="0" u="none" strike="noStrike" kern="1200" cap="none" spc="0" normalizeH="0" baseline="0" noProof="0" dirty="0" smtClean="0">
                <a:ln>
                  <a:noFill/>
                </a:ln>
                <a:solidFill>
                  <a:schemeClr val="tx1"/>
                </a:solidFill>
                <a:effectLst/>
                <a:uLnTx/>
                <a:uFillTx/>
                <a:latin typeface="Comic Sans MS" pitchFamily="66" charset="0"/>
                <a:ea typeface="+mj-ea"/>
                <a:cs typeface="+mj-cs"/>
              </a:rPr>
            </a:br>
            <a:r>
              <a:rPr lang="ru-RU" sz="1300" b="1" dirty="0">
                <a:latin typeface="Comic Sans MS" pitchFamily="66" charset="0"/>
                <a:ea typeface="+mj-ea"/>
                <a:cs typeface="+mj-cs"/>
              </a:rPr>
              <a:t>Для глубокого очищения, защиты окислительных процессов , предупреждение старения</a:t>
            </a:r>
          </a:p>
        </p:txBody>
      </p:sp>
      <p:sp>
        <p:nvSpPr>
          <p:cNvPr id="7" name="Заголовок 5"/>
          <p:cNvSpPr txBox="1">
            <a:spLocks/>
          </p:cNvSpPr>
          <p:nvPr/>
        </p:nvSpPr>
        <p:spPr>
          <a:xfrm>
            <a:off x="4572000" y="4643446"/>
            <a:ext cx="4000528" cy="1428760"/>
          </a:xfrm>
          <a:prstGeom prst="rect">
            <a:avLst/>
          </a:prstGeom>
        </p:spPr>
        <p:txBody>
          <a:bodyPr vert="horz" lIns="91440" tIns="45720" rIns="91440" bIns="45720" rtlCol="0" anchor="b">
            <a:normAutofit fontScale="97500"/>
          </a:bodyPr>
          <a:lstStyle/>
          <a:p>
            <a:r>
              <a:rPr lang="ru-RU" sz="1200" b="1" dirty="0" smtClean="0">
                <a:latin typeface="Comic Sans MS" pitchFamily="66" charset="0"/>
                <a:ea typeface="+mj-ea"/>
                <a:cs typeface="+mj-cs"/>
              </a:rPr>
              <a:t>Состав: Соль </a:t>
            </a:r>
            <a:r>
              <a:rPr lang="ru-RU" sz="1200" b="1" dirty="0">
                <a:latin typeface="Comic Sans MS" pitchFamily="66" charset="0"/>
                <a:ea typeface="+mj-ea"/>
                <a:cs typeface="+mj-cs"/>
              </a:rPr>
              <a:t>Мертвого моря, натуральный алтайски</a:t>
            </a:r>
            <a:r>
              <a:rPr lang="ru-RU" sz="1200" dirty="0">
                <a:latin typeface="Comic Sans MS" pitchFamily="66" charset="0"/>
                <a:ea typeface="+mj-ea"/>
                <a:cs typeface="+mj-cs"/>
              </a:rPr>
              <a:t>й гречичный мед, крахмал, глина красная (каолин), цеолит, микронизированые хлопья овса, шунгитовая вода, пчелиный воск, Какао порошок</a:t>
            </a:r>
          </a:p>
          <a:p>
            <a:r>
              <a:rPr lang="ru-RU" sz="1200" b="1" dirty="0">
                <a:latin typeface="Comic Sans MS" pitchFamily="66" charset="0"/>
                <a:ea typeface="+mj-ea"/>
                <a:cs typeface="+mj-cs"/>
              </a:rPr>
              <a:t>Масла:</a:t>
            </a:r>
            <a:r>
              <a:rPr lang="ru-RU" sz="1200" dirty="0">
                <a:latin typeface="Comic Sans MS" pitchFamily="66" charset="0"/>
                <a:ea typeface="+mj-ea"/>
                <a:cs typeface="+mj-cs"/>
              </a:rPr>
              <a:t> Какао,  Ши (карите), Кокоса, Жожоба</a:t>
            </a:r>
          </a:p>
          <a:p>
            <a:r>
              <a:rPr lang="ru-RU" sz="1200" b="1" dirty="0">
                <a:latin typeface="Comic Sans MS" pitchFamily="66" charset="0"/>
                <a:ea typeface="+mj-ea"/>
                <a:cs typeface="+mj-cs"/>
              </a:rPr>
              <a:t>Экстракт</a:t>
            </a:r>
            <a:r>
              <a:rPr lang="ru-RU" sz="1200" dirty="0">
                <a:latin typeface="Comic Sans MS" pitchFamily="66" charset="0"/>
                <a:ea typeface="+mj-ea"/>
                <a:cs typeface="+mj-cs"/>
              </a:rPr>
              <a:t> Rhodiola rosea</a:t>
            </a:r>
          </a:p>
          <a:p>
            <a:r>
              <a:rPr lang="ru-RU" sz="1200" dirty="0">
                <a:latin typeface="Comic Sans MS" pitchFamily="66" charset="0"/>
                <a:ea typeface="+mj-ea"/>
                <a:cs typeface="+mj-cs"/>
              </a:rPr>
              <a:t>Эксфолианты: молотые косточки черемухи </a:t>
            </a:r>
          </a:p>
        </p:txBody>
      </p:sp>
      <p:pic>
        <p:nvPicPr>
          <p:cNvPr id="9" name="Рисунок 8" descr="щербет кофе.jpg"/>
          <p:cNvPicPr>
            <a:picLocks noChangeAspect="1"/>
          </p:cNvPicPr>
          <p:nvPr/>
        </p:nvPicPr>
        <p:blipFill>
          <a:blip r:embed="rId2"/>
          <a:stretch>
            <a:fillRect/>
          </a:stretch>
        </p:blipFill>
        <p:spPr>
          <a:xfrm>
            <a:off x="428596" y="1785926"/>
            <a:ext cx="3930748" cy="2951161"/>
          </a:xfrm>
          <a:prstGeom prst="rect">
            <a:avLst/>
          </a:prstGeom>
        </p:spPr>
      </p:pic>
      <p:pic>
        <p:nvPicPr>
          <p:cNvPr id="11" name="Рисунок 10" descr="щербет шоколад.jpg"/>
          <p:cNvPicPr>
            <a:picLocks noChangeAspect="1"/>
          </p:cNvPicPr>
          <p:nvPr/>
        </p:nvPicPr>
        <p:blipFill>
          <a:blip r:embed="rId3"/>
          <a:stretch>
            <a:fillRect/>
          </a:stretch>
        </p:blipFill>
        <p:spPr>
          <a:xfrm>
            <a:off x="4643438" y="1787172"/>
            <a:ext cx="3929090" cy="294991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357158" y="4929198"/>
            <a:ext cx="4000528" cy="1643074"/>
          </a:xfrm>
        </p:spPr>
        <p:txBody>
          <a:bodyPr>
            <a:noAutofit/>
          </a:bodyPr>
          <a:lstStyle/>
          <a:p>
            <a:r>
              <a:rPr lang="ru-RU" sz="1200" dirty="0" smtClean="0">
                <a:latin typeface="Comic Sans MS" pitchFamily="66" charset="0"/>
              </a:rPr>
              <a:t>Состав: Соль </a:t>
            </a:r>
            <a:r>
              <a:rPr lang="ru-RU" sz="1200" dirty="0">
                <a:latin typeface="Comic Sans MS" pitchFamily="66" charset="0"/>
              </a:rPr>
              <a:t>Мертвого моря, натуральный алтайский мед, </a:t>
            </a:r>
            <a:r>
              <a:rPr lang="ru-RU" sz="1200" b="0" dirty="0">
                <a:latin typeface="Comic Sans MS" pitchFamily="66" charset="0"/>
              </a:rPr>
              <a:t>крахмал, глина голубая (каолин), цеолит, микронизированые хлопья овса, шунгитовая вода, пчелиный воск </a:t>
            </a:r>
            <a:br>
              <a:rPr lang="ru-RU" sz="1200" b="0" dirty="0">
                <a:latin typeface="Comic Sans MS" pitchFamily="66" charset="0"/>
              </a:rPr>
            </a:br>
            <a:r>
              <a:rPr lang="ru-RU" sz="1200" dirty="0">
                <a:latin typeface="Comic Sans MS" pitchFamily="66" charset="0"/>
              </a:rPr>
              <a:t>Масла: </a:t>
            </a:r>
            <a:r>
              <a:rPr lang="ru-RU" sz="1200" b="0" dirty="0">
                <a:latin typeface="Comic Sans MS" pitchFamily="66" charset="0"/>
              </a:rPr>
              <a:t>Какао,  Ши (карите), Кокоса, Жожоба</a:t>
            </a:r>
            <a:br>
              <a:rPr lang="ru-RU" sz="1200" b="0" dirty="0">
                <a:latin typeface="Comic Sans MS" pitchFamily="66" charset="0"/>
              </a:rPr>
            </a:br>
            <a:r>
              <a:rPr lang="ru-RU" sz="1200" dirty="0">
                <a:latin typeface="Comic Sans MS" pitchFamily="66" charset="0"/>
              </a:rPr>
              <a:t>Экстракты</a:t>
            </a:r>
            <a:r>
              <a:rPr lang="ru-RU" sz="1200" dirty="0" smtClean="0">
                <a:latin typeface="Comic Sans MS" pitchFamily="66" charset="0"/>
              </a:rPr>
              <a:t>: </a:t>
            </a:r>
            <a:r>
              <a:rPr lang="ru-RU" sz="1200" b="0" dirty="0" smtClean="0">
                <a:latin typeface="Comic Sans MS" pitchFamily="66" charset="0"/>
              </a:rPr>
              <a:t>Фукуса(водоросли</a:t>
            </a:r>
            <a:r>
              <a:rPr lang="ru-RU" sz="1200" b="0" dirty="0">
                <a:latin typeface="Comic Sans MS" pitchFamily="66" charset="0"/>
              </a:rPr>
              <a:t>), ламинария (водоросли)</a:t>
            </a:r>
            <a:br>
              <a:rPr lang="ru-RU" sz="1200" b="0" dirty="0">
                <a:latin typeface="Comic Sans MS" pitchFamily="66" charset="0"/>
              </a:rPr>
            </a:br>
            <a:r>
              <a:rPr lang="ru-RU" sz="1200" b="0" dirty="0">
                <a:latin typeface="Comic Sans MS" pitchFamily="66" charset="0"/>
              </a:rPr>
              <a:t>Эксфолианты: семена мака, водоросли</a:t>
            </a:r>
          </a:p>
        </p:txBody>
      </p:sp>
      <p:sp>
        <p:nvSpPr>
          <p:cNvPr id="10" name="Заголовок 5"/>
          <p:cNvSpPr txBox="1">
            <a:spLocks/>
          </p:cNvSpPr>
          <p:nvPr/>
        </p:nvSpPr>
        <p:spPr>
          <a:xfrm>
            <a:off x="142844" y="214290"/>
            <a:ext cx="4357718" cy="1571636"/>
          </a:xfrm>
          <a:prstGeom prst="rect">
            <a:avLst/>
          </a:prstGeom>
        </p:spPr>
        <p:txBody>
          <a:bodyPr vert="horz" lIns="91440" tIns="45720" rIns="91440" bIns="45720" rtlCol="0" anchor="b">
            <a:normAutofit/>
          </a:bodyPr>
          <a:lstStyle/>
          <a:p>
            <a:pPr lvl="0" algn="ctr">
              <a:spcBef>
                <a:spcPct val="0"/>
              </a:spcBef>
            </a:pPr>
            <a:r>
              <a:rPr kumimoji="0" lang="ru-RU" sz="1800" b="1" i="0" u="none" strike="noStrike" kern="1200" cap="none" spc="0" normalizeH="0" baseline="0" noProof="0" dirty="0" smtClean="0">
                <a:ln>
                  <a:noFill/>
                </a:ln>
                <a:solidFill>
                  <a:schemeClr val="tx1"/>
                </a:solidFill>
                <a:effectLst/>
                <a:uLnTx/>
                <a:uFillTx/>
                <a:latin typeface="Comic Sans MS" pitchFamily="66" charset="0"/>
                <a:ea typeface="+mj-ea"/>
                <a:cs typeface="+mj-cs"/>
              </a:rPr>
              <a:t>Крем-скраб для тела </a:t>
            </a:r>
          </a:p>
          <a:p>
            <a:pPr lvl="0" algn="ctr">
              <a:spcBef>
                <a:spcPct val="0"/>
              </a:spcBef>
            </a:pPr>
            <a:r>
              <a:rPr kumimoji="0" lang="ru-RU" sz="1800" b="1" i="0" u="none" strike="noStrike" kern="1200" cap="none" spc="0" normalizeH="0" baseline="0" noProof="0" dirty="0" smtClean="0">
                <a:ln>
                  <a:noFill/>
                </a:ln>
                <a:solidFill>
                  <a:schemeClr val="tx1"/>
                </a:solidFill>
                <a:effectLst/>
                <a:uLnTx/>
                <a:uFillTx/>
                <a:latin typeface="Comic Sans MS" pitchFamily="66" charset="0"/>
                <a:ea typeface="+mj-ea"/>
                <a:cs typeface="+mj-cs"/>
              </a:rPr>
              <a:t>НЕГА</a:t>
            </a:r>
            <a:r>
              <a:rPr kumimoji="0" lang="ru-RU" sz="1200" b="1" i="0" u="none" strike="noStrike" kern="1200" cap="none" spc="0" normalizeH="0" baseline="0" noProof="0" dirty="0" smtClean="0">
                <a:ln>
                  <a:noFill/>
                </a:ln>
                <a:solidFill>
                  <a:schemeClr val="tx1"/>
                </a:solidFill>
                <a:effectLst/>
                <a:uLnTx/>
                <a:uFillTx/>
                <a:latin typeface="+mj-lt"/>
                <a:ea typeface="+mj-ea"/>
                <a:cs typeface="+mj-cs"/>
              </a:rPr>
              <a:t/>
            </a:r>
            <a:br>
              <a:rPr kumimoji="0" lang="ru-RU" sz="1200" b="1" i="0" u="none" strike="noStrike" kern="1200" cap="none" spc="0" normalizeH="0" baseline="0" noProof="0" dirty="0" smtClean="0">
                <a:ln>
                  <a:noFill/>
                </a:ln>
                <a:solidFill>
                  <a:schemeClr val="tx1"/>
                </a:solidFill>
                <a:effectLst/>
                <a:uLnTx/>
                <a:uFillTx/>
                <a:latin typeface="+mj-lt"/>
                <a:ea typeface="+mj-ea"/>
                <a:cs typeface="+mj-cs"/>
              </a:rPr>
            </a:br>
            <a:r>
              <a:rPr kumimoji="0" lang="ru-RU" sz="1400" b="0" i="0" u="none" strike="noStrike" kern="1200" cap="none" spc="0" normalizeH="0" baseline="0" noProof="0" dirty="0" smtClean="0">
                <a:ln>
                  <a:noFill/>
                </a:ln>
                <a:solidFill>
                  <a:schemeClr val="tx1"/>
                </a:solidFill>
                <a:effectLst/>
                <a:uLnTx/>
                <a:uFillTx/>
                <a:latin typeface="Comic Sans MS" pitchFamily="66" charset="0"/>
                <a:ea typeface="+mj-ea"/>
                <a:cs typeface="+mj-cs"/>
              </a:rPr>
              <a:t>С  мягким нежным </a:t>
            </a:r>
            <a:r>
              <a:rPr kumimoji="0" lang="ru-RU" sz="1400" b="0" i="0" u="none" strike="noStrike" kern="1200" cap="none" spc="0" normalizeH="0" noProof="0" dirty="0" smtClean="0">
                <a:ln>
                  <a:noFill/>
                </a:ln>
                <a:solidFill>
                  <a:schemeClr val="tx1"/>
                </a:solidFill>
                <a:effectLst/>
                <a:uLnTx/>
                <a:uFillTx/>
                <a:latin typeface="Comic Sans MS" pitchFamily="66" charset="0"/>
                <a:ea typeface="+mj-ea"/>
                <a:cs typeface="+mj-cs"/>
              </a:rPr>
              <a:t> морским ароматом</a:t>
            </a:r>
            <a:r>
              <a:rPr kumimoji="0" lang="ru-RU" sz="1400" b="0" i="0" u="none" strike="noStrike" kern="1200" cap="none" spc="0" normalizeH="0" baseline="0" noProof="0" dirty="0" smtClean="0">
                <a:ln>
                  <a:noFill/>
                </a:ln>
                <a:solidFill>
                  <a:schemeClr val="tx1"/>
                </a:solidFill>
                <a:effectLst/>
                <a:uLnTx/>
                <a:uFillTx/>
                <a:latin typeface="Comic Sans MS" pitchFamily="66" charset="0"/>
                <a:ea typeface="+mj-ea"/>
                <a:cs typeface="+mj-cs"/>
              </a:rPr>
              <a:t>! </a:t>
            </a:r>
            <a:r>
              <a:rPr kumimoji="0" lang="ru-RU" sz="1400" b="1"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ru-RU" sz="1400" b="1" i="0" u="none" strike="noStrike" kern="1200" cap="none" spc="0" normalizeH="0" baseline="0" noProof="0" dirty="0" smtClean="0">
                <a:ln>
                  <a:noFill/>
                </a:ln>
                <a:solidFill>
                  <a:schemeClr val="tx1"/>
                </a:solidFill>
                <a:effectLst/>
                <a:uLnTx/>
                <a:uFillTx/>
                <a:latin typeface="Comic Sans MS" pitchFamily="66" charset="0"/>
                <a:ea typeface="+mj-ea"/>
                <a:cs typeface="+mj-cs"/>
              </a:rPr>
            </a:br>
            <a:r>
              <a:rPr lang="ru-RU" sz="1400" b="1" dirty="0"/>
              <a:t> </a:t>
            </a:r>
            <a:r>
              <a:rPr lang="ru-RU" sz="1300" b="1" dirty="0">
                <a:latin typeface="Comic Sans MS" pitchFamily="66" charset="0"/>
                <a:ea typeface="+mj-ea"/>
                <a:cs typeface="+mj-cs"/>
              </a:rPr>
              <a:t>Для глубокого очищения, восстановление тонуса и упругости кожи</a:t>
            </a:r>
          </a:p>
        </p:txBody>
      </p:sp>
      <p:sp>
        <p:nvSpPr>
          <p:cNvPr id="6" name="Заголовок 5"/>
          <p:cNvSpPr txBox="1">
            <a:spLocks/>
          </p:cNvSpPr>
          <p:nvPr/>
        </p:nvSpPr>
        <p:spPr>
          <a:xfrm>
            <a:off x="4714876" y="214290"/>
            <a:ext cx="3357586" cy="1571636"/>
          </a:xfrm>
          <a:prstGeom prst="rect">
            <a:avLst/>
          </a:prstGeom>
        </p:spPr>
        <p:txBody>
          <a:bodyPr vert="horz" lIns="91440" tIns="45720" rIns="91440" bIns="45720" rtlCol="0" anchor="b">
            <a:normAutofit/>
          </a:bodyPr>
          <a:lstStyle/>
          <a:p>
            <a:pPr lvl="0" algn="ctr">
              <a:spcBef>
                <a:spcPct val="0"/>
              </a:spcBef>
            </a:pPr>
            <a:r>
              <a:rPr kumimoji="0" lang="ru-RU" sz="1800" b="1" i="0" u="none" strike="noStrike" kern="1200" cap="none" spc="0" normalizeH="0" baseline="0" noProof="0" dirty="0" smtClean="0">
                <a:ln>
                  <a:noFill/>
                </a:ln>
                <a:solidFill>
                  <a:schemeClr val="tx1"/>
                </a:solidFill>
                <a:effectLst/>
                <a:uLnTx/>
                <a:uFillTx/>
                <a:latin typeface="Comic Sans MS" pitchFamily="66" charset="0"/>
                <a:ea typeface="+mj-ea"/>
                <a:cs typeface="+mj-cs"/>
              </a:rPr>
              <a:t>Крем-скраб для тела </a:t>
            </a:r>
          </a:p>
          <a:p>
            <a:pPr lvl="0" algn="ctr">
              <a:spcBef>
                <a:spcPct val="0"/>
              </a:spcBef>
            </a:pPr>
            <a:r>
              <a:rPr kumimoji="0" lang="ru-RU" sz="1800" b="1" i="0" u="none" strike="noStrike" kern="1200" cap="none" spc="0" normalizeH="0" baseline="0" noProof="0" dirty="0" smtClean="0">
                <a:ln>
                  <a:noFill/>
                </a:ln>
                <a:solidFill>
                  <a:schemeClr val="tx1"/>
                </a:solidFill>
                <a:effectLst/>
                <a:uLnTx/>
                <a:uFillTx/>
                <a:latin typeface="Comic Sans MS" pitchFamily="66" charset="0"/>
                <a:ea typeface="+mj-ea"/>
                <a:cs typeface="+mj-cs"/>
              </a:rPr>
              <a:t>ТРОПИКА</a:t>
            </a:r>
            <a:r>
              <a:rPr kumimoji="0" lang="ru-RU" sz="1200" b="1" i="0" u="none" strike="noStrike" kern="1200" cap="none" spc="0" normalizeH="0" baseline="0" noProof="0" dirty="0" smtClean="0">
                <a:ln>
                  <a:noFill/>
                </a:ln>
                <a:solidFill>
                  <a:schemeClr val="tx1"/>
                </a:solidFill>
                <a:effectLst/>
                <a:uLnTx/>
                <a:uFillTx/>
                <a:latin typeface="+mj-lt"/>
                <a:ea typeface="+mj-ea"/>
                <a:cs typeface="+mj-cs"/>
              </a:rPr>
              <a:t/>
            </a:r>
            <a:br>
              <a:rPr kumimoji="0" lang="ru-RU" sz="1200" b="1" i="0" u="none" strike="noStrike" kern="1200" cap="none" spc="0" normalizeH="0" baseline="0" noProof="0" dirty="0" smtClean="0">
                <a:ln>
                  <a:noFill/>
                </a:ln>
                <a:solidFill>
                  <a:schemeClr val="tx1"/>
                </a:solidFill>
                <a:effectLst/>
                <a:uLnTx/>
                <a:uFillTx/>
                <a:latin typeface="+mj-lt"/>
                <a:ea typeface="+mj-ea"/>
                <a:cs typeface="+mj-cs"/>
              </a:rPr>
            </a:br>
            <a:r>
              <a:rPr kumimoji="0" lang="ru-RU" sz="1400" b="0" i="0" u="none" strike="noStrike" kern="1200" cap="none" spc="0" normalizeH="0" baseline="0" noProof="0" dirty="0" smtClean="0">
                <a:ln>
                  <a:noFill/>
                </a:ln>
                <a:solidFill>
                  <a:schemeClr val="tx1"/>
                </a:solidFill>
                <a:effectLst/>
                <a:uLnTx/>
                <a:uFillTx/>
                <a:latin typeface="Comic Sans MS" pitchFamily="66" charset="0"/>
                <a:ea typeface="+mj-ea"/>
                <a:cs typeface="+mj-cs"/>
              </a:rPr>
              <a:t>С  ароматом тропических фруктов! </a:t>
            </a:r>
            <a:r>
              <a:rPr kumimoji="0" lang="ru-RU" sz="1400" b="1"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ru-RU" sz="1400" b="1" i="0" u="none" strike="noStrike" kern="1200" cap="none" spc="0" normalizeH="0" baseline="0" noProof="0" dirty="0" smtClean="0">
                <a:ln>
                  <a:noFill/>
                </a:ln>
                <a:solidFill>
                  <a:schemeClr val="tx1"/>
                </a:solidFill>
                <a:effectLst/>
                <a:uLnTx/>
                <a:uFillTx/>
                <a:latin typeface="Comic Sans MS" pitchFamily="66" charset="0"/>
                <a:ea typeface="+mj-ea"/>
                <a:cs typeface="+mj-cs"/>
              </a:rPr>
            </a:br>
            <a:r>
              <a:rPr lang="ru-RU" sz="1400" b="1" dirty="0"/>
              <a:t> </a:t>
            </a:r>
            <a:r>
              <a:rPr lang="ru-RU" sz="1300" b="1" dirty="0">
                <a:latin typeface="Comic Sans MS" pitchFamily="66" charset="0"/>
                <a:ea typeface="+mj-ea"/>
                <a:cs typeface="+mj-cs"/>
              </a:rPr>
              <a:t>Для глубокого очищения, увлажняет и питает кожу, снимает шелушение и раздражение</a:t>
            </a:r>
          </a:p>
        </p:txBody>
      </p:sp>
      <p:sp>
        <p:nvSpPr>
          <p:cNvPr id="7" name="Заголовок 5"/>
          <p:cNvSpPr txBox="1">
            <a:spLocks/>
          </p:cNvSpPr>
          <p:nvPr/>
        </p:nvSpPr>
        <p:spPr>
          <a:xfrm>
            <a:off x="4572000" y="4929198"/>
            <a:ext cx="4000528" cy="1714512"/>
          </a:xfrm>
          <a:prstGeom prst="rect">
            <a:avLst/>
          </a:prstGeom>
        </p:spPr>
        <p:txBody>
          <a:bodyPr vert="horz" lIns="91440" tIns="45720" rIns="91440" bIns="45720" rtlCol="0" anchor="b">
            <a:noAutofit/>
          </a:bodyPr>
          <a:lstStyle/>
          <a:p>
            <a:r>
              <a:rPr lang="ru-RU" sz="1200" b="1" dirty="0" smtClean="0">
                <a:latin typeface="Comic Sans MS" pitchFamily="66" charset="0"/>
                <a:ea typeface="+mj-ea"/>
                <a:cs typeface="+mj-cs"/>
              </a:rPr>
              <a:t>Состав:Соль </a:t>
            </a:r>
            <a:r>
              <a:rPr lang="ru-RU" sz="1200" b="1" dirty="0">
                <a:latin typeface="Comic Sans MS" pitchFamily="66" charset="0"/>
                <a:ea typeface="+mj-ea"/>
                <a:cs typeface="+mj-cs"/>
              </a:rPr>
              <a:t>Мертвого моря, натуральный алтайский мед, </a:t>
            </a:r>
            <a:r>
              <a:rPr lang="ru-RU" sz="1200" dirty="0">
                <a:latin typeface="Comic Sans MS" pitchFamily="66" charset="0"/>
                <a:ea typeface="+mj-ea"/>
                <a:cs typeface="+mj-cs"/>
              </a:rPr>
              <a:t>крахмал, глина желтая (каолин), цеолит, микронизированые хлопья овса, шунгитовая вода, пчелиный воск, Д-Пантенол (Провитамин В5)</a:t>
            </a:r>
          </a:p>
          <a:p>
            <a:r>
              <a:rPr lang="ru-RU" sz="1200" b="1" dirty="0">
                <a:latin typeface="Comic Sans MS" pitchFamily="66" charset="0"/>
                <a:ea typeface="+mj-ea"/>
                <a:cs typeface="+mj-cs"/>
              </a:rPr>
              <a:t>Масла: </a:t>
            </a:r>
            <a:r>
              <a:rPr lang="ru-RU" sz="1200" dirty="0">
                <a:latin typeface="Comic Sans MS" pitchFamily="66" charset="0"/>
                <a:ea typeface="+mj-ea"/>
                <a:cs typeface="+mj-cs"/>
              </a:rPr>
              <a:t>Какао,  Ши (карите), Манго, Ним</a:t>
            </a:r>
          </a:p>
          <a:p>
            <a:r>
              <a:rPr lang="ru-RU" sz="1200" b="1" dirty="0">
                <a:latin typeface="Comic Sans MS" pitchFamily="66" charset="0"/>
                <a:ea typeface="+mj-ea"/>
                <a:cs typeface="+mj-cs"/>
              </a:rPr>
              <a:t>Экстракты: </a:t>
            </a:r>
            <a:r>
              <a:rPr lang="ru-RU" sz="1200" dirty="0">
                <a:latin typeface="Comic Sans MS" pitchFamily="66" charset="0"/>
                <a:ea typeface="+mj-ea"/>
                <a:cs typeface="+mj-cs"/>
              </a:rPr>
              <a:t>Алоэ-вера(лист), яблоко(плод), виноград (косточка), эхинацея(трава), лопух (корень)</a:t>
            </a:r>
          </a:p>
          <a:p>
            <a:r>
              <a:rPr lang="ru-RU" sz="1200" dirty="0">
                <a:latin typeface="Comic Sans MS" pitchFamily="66" charset="0"/>
                <a:ea typeface="+mj-ea"/>
                <a:cs typeface="+mj-cs"/>
              </a:rPr>
              <a:t>Эксфолианты: порошок Бамбука</a:t>
            </a:r>
          </a:p>
        </p:txBody>
      </p:sp>
      <p:pic>
        <p:nvPicPr>
          <p:cNvPr id="8" name="Рисунок 7" descr="щербет нега.jpg"/>
          <p:cNvPicPr>
            <a:picLocks noChangeAspect="1"/>
          </p:cNvPicPr>
          <p:nvPr/>
        </p:nvPicPr>
        <p:blipFill>
          <a:blip r:embed="rId2"/>
          <a:stretch>
            <a:fillRect/>
          </a:stretch>
        </p:blipFill>
        <p:spPr>
          <a:xfrm>
            <a:off x="357158" y="1785926"/>
            <a:ext cx="4091477" cy="3071834"/>
          </a:xfrm>
          <a:prstGeom prst="rect">
            <a:avLst/>
          </a:prstGeom>
        </p:spPr>
      </p:pic>
      <p:pic>
        <p:nvPicPr>
          <p:cNvPr id="12" name="Рисунок 11" descr="оберт тропика.jpg"/>
          <p:cNvPicPr>
            <a:picLocks noChangeAspect="1"/>
          </p:cNvPicPr>
          <p:nvPr/>
        </p:nvPicPr>
        <p:blipFill>
          <a:blip r:embed="rId3"/>
          <a:stretch>
            <a:fillRect/>
          </a:stretch>
        </p:blipFill>
        <p:spPr>
          <a:xfrm>
            <a:off x="4643438" y="1785926"/>
            <a:ext cx="4000528" cy="300355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285720" y="5000636"/>
            <a:ext cx="4000528" cy="1714512"/>
          </a:xfrm>
        </p:spPr>
        <p:txBody>
          <a:bodyPr>
            <a:noAutofit/>
          </a:bodyPr>
          <a:lstStyle/>
          <a:p>
            <a:r>
              <a:rPr lang="ru-RU" sz="1200" dirty="0" smtClean="0">
                <a:latin typeface="Comic Sans MS" pitchFamily="66" charset="0"/>
              </a:rPr>
              <a:t>Состав: Соль </a:t>
            </a:r>
            <a:r>
              <a:rPr lang="ru-RU" sz="1200" dirty="0">
                <a:latin typeface="Comic Sans MS" pitchFamily="66" charset="0"/>
              </a:rPr>
              <a:t>Мертвого моря, натуральный алтайский мед, </a:t>
            </a:r>
            <a:r>
              <a:rPr lang="ru-RU" sz="1200" b="0" dirty="0">
                <a:latin typeface="Comic Sans MS" pitchFamily="66" charset="0"/>
              </a:rPr>
              <a:t>крахмал, глина зеленая (монтмориллонит), цеолит, микронизированые хлопья овса, шунгитовая вода, пчелиный воск </a:t>
            </a:r>
            <a:br>
              <a:rPr lang="ru-RU" sz="1200" b="0" dirty="0">
                <a:latin typeface="Comic Sans MS" pitchFamily="66" charset="0"/>
              </a:rPr>
            </a:br>
            <a:r>
              <a:rPr lang="ru-RU" sz="1200" dirty="0">
                <a:latin typeface="Comic Sans MS" pitchFamily="66" charset="0"/>
              </a:rPr>
              <a:t>Масла:</a:t>
            </a:r>
            <a:r>
              <a:rPr lang="ru-RU" sz="1200" b="0" dirty="0">
                <a:latin typeface="Comic Sans MS" pitchFamily="66" charset="0"/>
              </a:rPr>
              <a:t> Какао,  Ши (карите), Кокоса, Жожоба</a:t>
            </a:r>
            <a:br>
              <a:rPr lang="ru-RU" sz="1200" b="0" dirty="0">
                <a:latin typeface="Comic Sans MS" pitchFamily="66" charset="0"/>
              </a:rPr>
            </a:br>
            <a:r>
              <a:rPr lang="ru-RU" sz="1200" dirty="0">
                <a:latin typeface="Comic Sans MS" pitchFamily="66" charset="0"/>
              </a:rPr>
              <a:t>Экстракты:</a:t>
            </a:r>
            <a:r>
              <a:rPr lang="ru-RU" sz="1200" b="0" dirty="0">
                <a:latin typeface="Comic Sans MS" pitchFamily="66" charset="0"/>
              </a:rPr>
              <a:t> Ромашка (цветы), шалфей (побеги), Каланхоэ </a:t>
            </a:r>
            <a:br>
              <a:rPr lang="ru-RU" sz="1200" b="0" dirty="0">
                <a:latin typeface="Comic Sans MS" pitchFamily="66" charset="0"/>
              </a:rPr>
            </a:br>
            <a:r>
              <a:rPr lang="ru-RU" sz="1200" b="0" dirty="0">
                <a:latin typeface="Comic Sans MS" pitchFamily="66" charset="0"/>
              </a:rPr>
              <a:t>Эксфолианты:  Бамбук дробленный</a:t>
            </a:r>
          </a:p>
        </p:txBody>
      </p:sp>
      <p:sp>
        <p:nvSpPr>
          <p:cNvPr id="10" name="Заголовок 5"/>
          <p:cNvSpPr txBox="1">
            <a:spLocks/>
          </p:cNvSpPr>
          <p:nvPr/>
        </p:nvSpPr>
        <p:spPr>
          <a:xfrm>
            <a:off x="142844" y="214290"/>
            <a:ext cx="4357718" cy="1571636"/>
          </a:xfrm>
          <a:prstGeom prst="rect">
            <a:avLst/>
          </a:prstGeom>
        </p:spPr>
        <p:txBody>
          <a:bodyPr vert="horz" lIns="91440" tIns="45720" rIns="91440" bIns="45720" rtlCol="0" anchor="b">
            <a:normAutofit/>
          </a:bodyPr>
          <a:lstStyle/>
          <a:p>
            <a:pPr lvl="0" algn="ctr">
              <a:spcBef>
                <a:spcPct val="0"/>
              </a:spcBef>
            </a:pPr>
            <a:r>
              <a:rPr kumimoji="0" lang="ru-RU" sz="1800" b="1" i="0" u="none" strike="noStrike" kern="1200" cap="none" spc="0" normalizeH="0" baseline="0" noProof="0" dirty="0" smtClean="0">
                <a:ln>
                  <a:noFill/>
                </a:ln>
                <a:solidFill>
                  <a:schemeClr val="tx1"/>
                </a:solidFill>
                <a:effectLst/>
                <a:uLnTx/>
                <a:uFillTx/>
                <a:latin typeface="Comic Sans MS" pitchFamily="66" charset="0"/>
                <a:ea typeface="+mj-ea"/>
                <a:cs typeface="+mj-cs"/>
              </a:rPr>
              <a:t>Крем-скраб для тела </a:t>
            </a:r>
          </a:p>
          <a:p>
            <a:pPr lvl="0" algn="ctr">
              <a:spcBef>
                <a:spcPct val="0"/>
              </a:spcBef>
            </a:pPr>
            <a:r>
              <a:rPr lang="ru-RU" b="1" dirty="0" smtClean="0">
                <a:latin typeface="Comic Sans MS" pitchFamily="66" charset="0"/>
                <a:ea typeface="+mj-ea"/>
                <a:cs typeface="+mj-cs"/>
              </a:rPr>
              <a:t>ЦЕЛЕБНЫЙ</a:t>
            </a:r>
            <a:r>
              <a:rPr kumimoji="0" lang="ru-RU" sz="1200" b="1" i="0" u="none" strike="noStrike" kern="1200" cap="none" spc="0" normalizeH="0" baseline="0" noProof="0" dirty="0" smtClean="0">
                <a:ln>
                  <a:noFill/>
                </a:ln>
                <a:solidFill>
                  <a:schemeClr val="tx1"/>
                </a:solidFill>
                <a:effectLst/>
                <a:uLnTx/>
                <a:uFillTx/>
                <a:latin typeface="+mj-lt"/>
                <a:ea typeface="+mj-ea"/>
                <a:cs typeface="+mj-cs"/>
              </a:rPr>
              <a:t/>
            </a:r>
            <a:br>
              <a:rPr kumimoji="0" lang="ru-RU" sz="1200" b="1" i="0" u="none" strike="noStrike" kern="1200" cap="none" spc="0" normalizeH="0" baseline="0" noProof="0" dirty="0" smtClean="0">
                <a:ln>
                  <a:noFill/>
                </a:ln>
                <a:solidFill>
                  <a:schemeClr val="tx1"/>
                </a:solidFill>
                <a:effectLst/>
                <a:uLnTx/>
                <a:uFillTx/>
                <a:latin typeface="+mj-lt"/>
                <a:ea typeface="+mj-ea"/>
                <a:cs typeface="+mj-cs"/>
              </a:rPr>
            </a:br>
            <a:r>
              <a:rPr kumimoji="0" lang="ru-RU" sz="1400" b="0" i="0" u="none" strike="noStrike" kern="1200" cap="none" spc="0" normalizeH="0" baseline="0" noProof="0" dirty="0" smtClean="0">
                <a:ln>
                  <a:noFill/>
                </a:ln>
                <a:solidFill>
                  <a:schemeClr val="tx1"/>
                </a:solidFill>
                <a:effectLst/>
                <a:uLnTx/>
                <a:uFillTx/>
                <a:latin typeface="Comic Sans MS" pitchFamily="66" charset="0"/>
                <a:ea typeface="+mj-ea"/>
                <a:cs typeface="+mj-cs"/>
              </a:rPr>
              <a:t>С  целебным ароматом эфирных масес! </a:t>
            </a:r>
            <a:r>
              <a:rPr kumimoji="0" lang="ru-RU" sz="1400" b="1"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ru-RU" sz="1400" b="1" i="0" u="none" strike="noStrike" kern="1200" cap="none" spc="0" normalizeH="0" baseline="0" noProof="0" dirty="0" smtClean="0">
                <a:ln>
                  <a:noFill/>
                </a:ln>
                <a:solidFill>
                  <a:schemeClr val="tx1"/>
                </a:solidFill>
                <a:effectLst/>
                <a:uLnTx/>
                <a:uFillTx/>
                <a:latin typeface="Comic Sans MS" pitchFamily="66" charset="0"/>
                <a:ea typeface="+mj-ea"/>
                <a:cs typeface="+mj-cs"/>
              </a:rPr>
            </a:br>
            <a:r>
              <a:rPr lang="ru-RU" sz="1400" b="1" dirty="0"/>
              <a:t> </a:t>
            </a:r>
            <a:r>
              <a:rPr lang="ru-RU" sz="1300" b="1" dirty="0">
                <a:latin typeface="Comic Sans MS" pitchFamily="66" charset="0"/>
                <a:ea typeface="+mj-ea"/>
                <a:cs typeface="+mj-cs"/>
              </a:rPr>
              <a:t>Для глубокого очищения, обладает противовоспалительным действием, устраняет угревую сыпь</a:t>
            </a:r>
          </a:p>
        </p:txBody>
      </p:sp>
      <p:pic>
        <p:nvPicPr>
          <p:cNvPr id="8" name="Рисунок 7" descr="щербет целебн.jpg"/>
          <p:cNvPicPr>
            <a:picLocks noChangeAspect="1"/>
          </p:cNvPicPr>
          <p:nvPr/>
        </p:nvPicPr>
        <p:blipFill>
          <a:blip r:embed="rId2"/>
          <a:stretch>
            <a:fillRect/>
          </a:stretch>
        </p:blipFill>
        <p:spPr>
          <a:xfrm>
            <a:off x="285720" y="1785926"/>
            <a:ext cx="4025900" cy="3022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142844" y="1"/>
            <a:ext cx="8643998" cy="1661993"/>
          </a:xfrm>
          <a:prstGeom prst="rect">
            <a:avLst/>
          </a:prstGeom>
        </p:spPr>
        <p:txBody>
          <a:bodyPr wrap="square">
            <a:spAutoFit/>
          </a:bodyPr>
          <a:lstStyle/>
          <a:p>
            <a:pPr algn="ctr"/>
            <a:endParaRPr lang="ru-RU" sz="2000" dirty="0" smtClean="0">
              <a:latin typeface="Comic Sans MS" pitchFamily="66" charset="0"/>
            </a:endParaRPr>
          </a:p>
          <a:p>
            <a:pPr algn="ctr"/>
            <a:r>
              <a:rPr lang="ru-RU" sz="2000" dirty="0" smtClean="0">
                <a:latin typeface="Comic Sans MS" pitchFamily="66" charset="0"/>
              </a:rPr>
              <a:t>Рецепт свежих масок для лица </a:t>
            </a:r>
            <a:r>
              <a:rPr lang="en-US" sz="2000" dirty="0" smtClean="0">
                <a:latin typeface="Comic Sans MS" pitchFamily="66" charset="0"/>
              </a:rPr>
              <a:t>TM ChocoLatte</a:t>
            </a:r>
            <a:endParaRPr lang="ru-RU" sz="2000" dirty="0" smtClean="0">
              <a:latin typeface="Comic Sans MS" pitchFamily="66" charset="0"/>
            </a:endParaRPr>
          </a:p>
          <a:p>
            <a:pPr algn="ctr"/>
            <a:r>
              <a:rPr lang="ru-RU" sz="2000" dirty="0" smtClean="0">
                <a:latin typeface="Comic Sans MS" pitchFamily="66" charset="0"/>
              </a:rPr>
              <a:t> под общим «вкусным» названием ФРЕШИ!</a:t>
            </a:r>
          </a:p>
          <a:p>
            <a:pPr algn="ctr"/>
            <a:r>
              <a:rPr lang="ru-RU" sz="1200" dirty="0" smtClean="0">
                <a:latin typeface="Comic Sans MS" pitchFamily="66" charset="0"/>
              </a:rPr>
              <a:t>Это  уникальный натуральный </a:t>
            </a:r>
            <a:r>
              <a:rPr lang="ru-RU" sz="1200" dirty="0">
                <a:latin typeface="Comic Sans MS" pitchFamily="66" charset="0"/>
              </a:rPr>
              <a:t> </a:t>
            </a:r>
            <a:r>
              <a:rPr lang="ru-RU" sz="1200" dirty="0" smtClean="0">
                <a:latin typeface="Comic Sans MS" pitchFamily="66" charset="0"/>
              </a:rPr>
              <a:t>продукт на основе</a:t>
            </a:r>
            <a:r>
              <a:rPr lang="ru-RU" sz="1400" b="1" dirty="0" smtClean="0">
                <a:latin typeface="Comic Sans MS" pitchFamily="66" charset="0"/>
              </a:rPr>
              <a:t> </a:t>
            </a:r>
            <a:r>
              <a:rPr lang="ru-RU" sz="1400" b="1" dirty="0">
                <a:latin typeface="Comic Sans MS" pitchFamily="66" charset="0"/>
              </a:rPr>
              <a:t>овощных и фруктовых пюре и свежевыжатых соков, минеральных природных глин, отваров трав, экстрактов растений, эфирных и базовых масел.</a:t>
            </a:r>
          </a:p>
        </p:txBody>
      </p:sp>
      <p:sp>
        <p:nvSpPr>
          <p:cNvPr id="28" name="Текст 4"/>
          <p:cNvSpPr txBox="1">
            <a:spLocks/>
          </p:cNvSpPr>
          <p:nvPr/>
        </p:nvSpPr>
        <p:spPr>
          <a:xfrm>
            <a:off x="214282" y="5429264"/>
            <a:ext cx="8715436" cy="121444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100" b="1" i="0" u="none" strike="noStrike" kern="1200" cap="none" spc="0" normalizeH="0" baseline="0" noProof="0" dirty="0" smtClean="0">
                <a:ln>
                  <a:noFill/>
                </a:ln>
                <a:effectLst/>
                <a:uLnTx/>
                <a:uFillTx/>
                <a:latin typeface="Comic Sans MS" pitchFamily="66" charset="0"/>
              </a:rPr>
              <a:t>Рекомендации по применению:</a:t>
            </a:r>
            <a:endParaRPr kumimoji="0" lang="ru-RU" sz="1100" b="0" i="0" u="none" strike="noStrike" kern="1200" cap="none" spc="0" normalizeH="0" baseline="0" noProof="0" dirty="0" smtClean="0">
              <a:ln>
                <a:noFill/>
              </a:ln>
              <a:effectLst/>
              <a:uLnTx/>
              <a:uFillTx/>
              <a:latin typeface="Comic Sans MS" pitchFamily="66" charset="0"/>
            </a:endParaRPr>
          </a:p>
          <a:p>
            <a:pPr lvl="0">
              <a:spcBef>
                <a:spcPct val="20000"/>
              </a:spcBef>
            </a:pPr>
            <a:r>
              <a:rPr lang="ru-RU" sz="1100" dirty="0" smtClean="0">
                <a:latin typeface="Comic Sans MS" pitchFamily="66" charset="0"/>
              </a:rPr>
              <a:t>Способ применения: Нанести на очищенную кожу лица. Оставить на 10-20 минут до высыхания, затем смыть теплой водой или отварами трав. Использовать 2-3 раза в неделю. Рекомендуется хранить  в темном прохладном месте.  Срок годности 6 месяцев. Масса 65 гр/50мл</a:t>
            </a:r>
          </a:p>
          <a:p>
            <a:pPr lvl="0">
              <a:spcBef>
                <a:spcPct val="20000"/>
              </a:spcBef>
            </a:pPr>
            <a:r>
              <a:rPr lang="ru-RU" sz="1400" b="1" dirty="0" smtClean="0">
                <a:latin typeface="Comic Sans MS" pitchFamily="66" charset="0"/>
              </a:rPr>
              <a:t>Результат вас удивит уже после первого применения!</a:t>
            </a:r>
          </a:p>
        </p:txBody>
      </p:sp>
      <p:sp>
        <p:nvSpPr>
          <p:cNvPr id="5" name="Прямоугольник 4"/>
          <p:cNvSpPr/>
          <p:nvPr/>
        </p:nvSpPr>
        <p:spPr>
          <a:xfrm>
            <a:off x="1643042" y="0"/>
            <a:ext cx="5643602" cy="461665"/>
          </a:xfrm>
          <a:prstGeom prst="rect">
            <a:avLst/>
          </a:prstGeom>
        </p:spPr>
        <p:txBody>
          <a:bodyPr wrap="square">
            <a:spAutoFit/>
          </a:bodyPr>
          <a:lstStyle/>
          <a:p>
            <a:pPr algn="ctr"/>
            <a:r>
              <a:rPr lang="ru-RU" sz="2400" b="1" dirty="0" smtClean="0">
                <a:solidFill>
                  <a:schemeClr val="tx1"/>
                </a:solidFill>
                <a:latin typeface="Comic Sans MS" pitchFamily="66" charset="0"/>
              </a:rPr>
              <a:t>Фирменное блюдо!</a:t>
            </a:r>
            <a:endParaRPr lang="ru-RU" sz="2400" dirty="0"/>
          </a:p>
        </p:txBody>
      </p:sp>
      <p:pic>
        <p:nvPicPr>
          <p:cNvPr id="6" name="Рисунок 5" descr="фреши общие.jpg"/>
          <p:cNvPicPr>
            <a:picLocks noChangeAspect="1"/>
          </p:cNvPicPr>
          <p:nvPr/>
        </p:nvPicPr>
        <p:blipFill>
          <a:blip r:embed="rId2"/>
          <a:stretch>
            <a:fillRect/>
          </a:stretch>
        </p:blipFill>
        <p:spPr>
          <a:xfrm>
            <a:off x="2000232" y="1643050"/>
            <a:ext cx="4929222" cy="370080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285720" y="214290"/>
            <a:ext cx="8429684" cy="6286544"/>
          </a:xfrm>
        </p:spPr>
        <p:txBody>
          <a:bodyPr>
            <a:normAutofit/>
          </a:bodyPr>
          <a:lstStyle/>
          <a:p>
            <a:r>
              <a:rPr lang="ru-RU" sz="1400" b="0" dirty="0" smtClean="0">
                <a:latin typeface="Comic Sans MS" pitchFamily="66" charset="0"/>
              </a:rPr>
              <a:t/>
            </a:r>
            <a:br>
              <a:rPr lang="ru-RU" sz="1400" b="0" dirty="0" smtClean="0">
                <a:latin typeface="Comic Sans MS" pitchFamily="66" charset="0"/>
              </a:rPr>
            </a:br>
            <a:endParaRPr lang="ru-RU" sz="1400" b="0" dirty="0">
              <a:latin typeface="Comic Sans MS" pitchFamily="66" charset="0"/>
            </a:endParaRPr>
          </a:p>
        </p:txBody>
      </p:sp>
      <p:sp>
        <p:nvSpPr>
          <p:cNvPr id="23554" name="Rectangle 2"/>
          <p:cNvSpPr>
            <a:spLocks noChangeArrowheads="1"/>
          </p:cNvSpPr>
          <p:nvPr/>
        </p:nvSpPr>
        <p:spPr bwMode="auto">
          <a:xfrm>
            <a:off x="285720" y="285728"/>
            <a:ext cx="8429684"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b="1" dirty="0">
                <a:latin typeface="Comic Sans MS" pitchFamily="66" charset="0"/>
                <a:cs typeface="Arial" pitchFamily="34" charset="0"/>
              </a:rPr>
              <a:t>Нату</a:t>
            </a:r>
            <a:r>
              <a:rPr kumimoji="0" lang="ru-RU" b="1" i="0" u="none" strike="noStrike" cap="none" normalizeH="0" baseline="0" dirty="0" smtClean="0">
                <a:ln>
                  <a:noFill/>
                </a:ln>
                <a:solidFill>
                  <a:schemeClr val="tx1"/>
                </a:solidFill>
                <a:effectLst/>
                <a:latin typeface="Comic Sans MS" pitchFamily="66" charset="0"/>
                <a:cs typeface="Arial" pitchFamily="34" charset="0"/>
              </a:rPr>
              <a:t>ральные маски для лица</a:t>
            </a:r>
            <a:r>
              <a:rPr kumimoji="0" lang="ru-RU" b="0" i="0" u="none" strike="noStrike" cap="none" normalizeH="0" baseline="0" dirty="0" smtClean="0">
                <a:ln>
                  <a:noFill/>
                </a:ln>
                <a:solidFill>
                  <a:schemeClr val="tx1"/>
                </a:solidFill>
                <a:effectLst/>
                <a:latin typeface="Comic Sans MS" pitchFamily="66" charset="0"/>
                <a:cs typeface="Arial" pitchFamily="34" charset="0"/>
              </a:rPr>
              <a:t> </a:t>
            </a:r>
            <a:r>
              <a:rPr kumimoji="0" lang="en-US" b="1" i="0" u="none" strike="noStrike" cap="none" normalizeH="0" baseline="0" dirty="0" smtClean="0">
                <a:ln>
                  <a:noFill/>
                </a:ln>
                <a:solidFill>
                  <a:schemeClr val="tx1"/>
                </a:solidFill>
                <a:effectLst/>
                <a:latin typeface="Comic Sans MS" pitchFamily="66" charset="0"/>
                <a:cs typeface="Arial" pitchFamily="34" charset="0"/>
              </a:rPr>
              <a:t>TM ChokoLatte</a:t>
            </a:r>
            <a:r>
              <a:rPr kumimoji="0" lang="en-US" b="0" i="0" u="none" strike="noStrike" cap="none" normalizeH="0" baseline="0" dirty="0" smtClean="0">
                <a:ln>
                  <a:noFill/>
                </a:ln>
                <a:solidFill>
                  <a:schemeClr val="tx1"/>
                </a:solidFill>
                <a:effectLst/>
                <a:latin typeface="Comic Sans MS" pitchFamily="66" charset="0"/>
                <a:cs typeface="Arial" pitchFamily="34" charset="0"/>
              </a:rPr>
              <a:t> это эффективное средство по уходу за кожей лица, которые помогают поддерживать ее в идеальном состоянии. Маски питают, очищают, увлажняют, повышают эластичность и улучшают цвет лица</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mic Sans MS" pitchFamily="66" charset="0"/>
                <a:cs typeface="Arial" pitchFamily="34" charset="0"/>
              </a:rPr>
              <a:t>Натуральные маски TM ChoсoLatte</a:t>
            </a:r>
            <a:r>
              <a:rPr kumimoji="0" lang="en-US" b="0" i="0" u="none" strike="noStrike" cap="none" normalizeH="0" baseline="0" dirty="0" smtClean="0">
                <a:ln>
                  <a:noFill/>
                </a:ln>
                <a:solidFill>
                  <a:schemeClr val="tx1"/>
                </a:solidFill>
                <a:effectLst/>
                <a:latin typeface="Comic Sans MS" pitchFamily="66" charset="0"/>
                <a:cs typeface="Arial" pitchFamily="34" charset="0"/>
              </a:rPr>
              <a:t> обладают достаточно быстрым пластифицирующим, тонизирующим, освежающим, очищающим, подсушивающим, или увлажняющим действием, и помогают в кратчайшие сроки разгладить мелкие морщинки, избавиться от прыщей и многих других недостатков кожи, происходит еще более насыщенное обогащение кожи кислородом, витаминами, и другими увлажняющими, питательными и полезными веществами.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omic Sans MS" pitchFamily="66" charset="0"/>
                <a:cs typeface="Arial" pitchFamily="34" charset="0"/>
              </a:rPr>
              <a:t>С помощью масок вы добьетесь поразительных результатов за несколько минут.</a:t>
            </a:r>
            <a:r>
              <a:rPr kumimoji="0" lang="en-US" b="1" i="0" u="none" strike="noStrike" cap="none" normalizeH="0" baseline="0" dirty="0" smtClean="0">
                <a:ln>
                  <a:noFill/>
                </a:ln>
                <a:solidFill>
                  <a:schemeClr val="tx1"/>
                </a:solidFill>
                <a:effectLst/>
                <a:latin typeface="Comic Sans MS" pitchFamily="66" charset="0"/>
                <a:cs typeface="Arial" pitchFamily="34" charset="0"/>
              </a:rPr>
              <a:t> </a:t>
            </a:r>
            <a:endParaRPr kumimoji="0" lang="en-US"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omic Sans MS" pitchFamily="66" charset="0"/>
                <a:cs typeface="Arial" pitchFamily="34" charset="0"/>
              </a:rPr>
              <a:t>Главное - выбрать продукт соответственно состоянию вашей кожи</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omic Sans MS" pitchFamily="66" charset="0"/>
                <a:cs typeface="Arial" pitchFamily="34" charset="0"/>
              </a:rPr>
              <a:t>Как правильно наносить маску на лицо? </a:t>
            </a:r>
            <a:br>
              <a:rPr kumimoji="0" lang="en-US" b="1" i="0" u="none" strike="noStrike" cap="none" normalizeH="0" baseline="0" dirty="0" smtClean="0">
                <a:ln>
                  <a:noFill/>
                </a:ln>
                <a:solidFill>
                  <a:schemeClr val="tx1"/>
                </a:solidFill>
                <a:effectLst/>
                <a:latin typeface="Comic Sans MS" pitchFamily="66" charset="0"/>
                <a:cs typeface="Arial" pitchFamily="34" charset="0"/>
              </a:rPr>
            </a:br>
            <a:r>
              <a:rPr kumimoji="0" lang="en-US" b="0" i="0" u="none" strike="noStrike" cap="none" normalizeH="0" baseline="0" dirty="0" smtClean="0">
                <a:ln>
                  <a:noFill/>
                </a:ln>
                <a:solidFill>
                  <a:schemeClr val="tx1"/>
                </a:solidFill>
                <a:effectLst/>
                <a:latin typeface="Comic Sans MS" pitchFamily="66" charset="0"/>
                <a:cs typeface="Arial" pitchFamily="34" charset="0"/>
              </a:rPr>
              <a:t>Наносить маску нужно от подбородка к вискам, от верхней губы к мочке уха, от спинки носа к вискам. Маску можно наносить кисточкой, губкой, щеткой, ватным тампоном или рукой. Время выдерживания маски на лице надо воспринимать как отдых — расслабьте мышцы лица, не разговаривайте, полежите на диване, можете надеть наушники и послушать музыку.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285720" y="5000636"/>
            <a:ext cx="4000528" cy="1500198"/>
          </a:xfrm>
        </p:spPr>
        <p:txBody>
          <a:bodyPr>
            <a:normAutofit/>
          </a:bodyPr>
          <a:lstStyle/>
          <a:p>
            <a:r>
              <a:rPr lang="ru-RU" sz="1100" dirty="0">
                <a:latin typeface="Comic Sans MS" pitchFamily="66" charset="0"/>
              </a:rPr>
              <a:t>Состав: </a:t>
            </a:r>
            <a:r>
              <a:rPr lang="ru-RU" sz="1100" dirty="0" smtClean="0">
                <a:latin typeface="Comic Sans MS" pitchFamily="66" charset="0"/>
              </a:rPr>
              <a:t>Пюре </a:t>
            </a:r>
            <a:r>
              <a:rPr lang="ru-RU" sz="1100" dirty="0">
                <a:latin typeface="Comic Sans MS" pitchFamily="66" charset="0"/>
              </a:rPr>
              <a:t> картофеля, шунгитовая вода, Белая глина </a:t>
            </a:r>
            <a:r>
              <a:rPr lang="ru-RU" sz="1100" dirty="0" smtClean="0">
                <a:latin typeface="Comic Sans MS" pitchFamily="66" charset="0"/>
              </a:rPr>
              <a:t>(каолин), пектин, лецитин, рисовая мука, гиалуроновая кислота</a:t>
            </a:r>
            <a:r>
              <a:rPr lang="ru-RU" sz="1100" dirty="0">
                <a:latin typeface="Comic Sans MS" pitchFamily="66" charset="0"/>
              </a:rPr>
              <a:t>, антиоксидантный комплекс, бензоат натрия, сорбат калия</a:t>
            </a:r>
            <a:br>
              <a:rPr lang="ru-RU" sz="1100" dirty="0">
                <a:latin typeface="Comic Sans MS" pitchFamily="66" charset="0"/>
              </a:rPr>
            </a:br>
            <a:r>
              <a:rPr lang="ru-RU" sz="1100" dirty="0">
                <a:latin typeface="Comic Sans MS" pitchFamily="66" charset="0"/>
              </a:rPr>
              <a:t>Масла: Какао, Ши (карите), Кунжутное, Авокадо, Зародышей пшеницы, Примулы вечерней; </a:t>
            </a:r>
            <a:br>
              <a:rPr lang="ru-RU" sz="1100" dirty="0">
                <a:latin typeface="Comic Sans MS" pitchFamily="66" charset="0"/>
              </a:rPr>
            </a:br>
            <a:r>
              <a:rPr lang="ru-RU" sz="1100" dirty="0">
                <a:latin typeface="Comic Sans MS" pitchFamily="66" charset="0"/>
              </a:rPr>
              <a:t>Экстракты: арника, алоэ-вера, петрушки, овса молочной спелости, хвоща </a:t>
            </a:r>
            <a:r>
              <a:rPr lang="ru-RU" sz="1100" dirty="0" smtClean="0">
                <a:latin typeface="Comic Sans MS" pitchFamily="66" charset="0"/>
              </a:rPr>
              <a:t>полевого</a:t>
            </a:r>
            <a:endParaRPr lang="ru-RU" sz="1100" dirty="0">
              <a:latin typeface="Comic Sans MS" pitchFamily="66" charset="0"/>
            </a:endParaRPr>
          </a:p>
        </p:txBody>
      </p:sp>
      <p:sp>
        <p:nvSpPr>
          <p:cNvPr id="10" name="Заголовок 5"/>
          <p:cNvSpPr txBox="1">
            <a:spLocks/>
          </p:cNvSpPr>
          <p:nvPr/>
        </p:nvSpPr>
        <p:spPr>
          <a:xfrm>
            <a:off x="142844" y="214290"/>
            <a:ext cx="4572032" cy="1571636"/>
          </a:xfrm>
          <a:prstGeom prst="rect">
            <a:avLst/>
          </a:prstGeom>
        </p:spPr>
        <p:txBody>
          <a:bodyPr vert="horz" lIns="91440" tIns="45720" rIns="91440" bIns="45720" rtlCol="0" anchor="b">
            <a:normAutofit/>
          </a:bodyPr>
          <a:lstStyle/>
          <a:p>
            <a:pPr lvl="0" algn="ctr">
              <a:spcBef>
                <a:spcPct val="0"/>
              </a:spcBef>
            </a:pPr>
            <a:r>
              <a:rPr lang="ru-RU" b="1" dirty="0">
                <a:latin typeface="Comic Sans MS" pitchFamily="66" charset="0"/>
                <a:ea typeface="+mj-ea"/>
                <a:cs typeface="+mj-cs"/>
              </a:rPr>
              <a:t>Маска для век </a:t>
            </a:r>
          </a:p>
          <a:p>
            <a:pPr lvl="0" algn="ctr">
              <a:spcBef>
                <a:spcPct val="0"/>
              </a:spcBef>
            </a:pPr>
            <a:r>
              <a:rPr lang="ru-RU" b="1" dirty="0">
                <a:latin typeface="Comic Sans MS" pitchFamily="66" charset="0"/>
                <a:ea typeface="+mj-ea"/>
                <a:cs typeface="+mj-cs"/>
              </a:rPr>
              <a:t>ПАЙ ФРЕШ</a:t>
            </a:r>
          </a:p>
          <a:p>
            <a:pPr lvl="0" algn="ctr">
              <a:spcBef>
                <a:spcPct val="0"/>
              </a:spcBef>
            </a:pPr>
            <a:r>
              <a:rPr kumimoji="0" lang="ru-RU" sz="1400" b="0" i="0" u="none" strike="noStrike" kern="1200" cap="none" spc="0" normalizeH="0" baseline="0" noProof="0" dirty="0" smtClean="0">
                <a:ln>
                  <a:noFill/>
                </a:ln>
                <a:solidFill>
                  <a:schemeClr val="tx1"/>
                </a:solidFill>
                <a:effectLst/>
                <a:uLnTx/>
                <a:uFillTx/>
                <a:latin typeface="Comic Sans MS" pitchFamily="66" charset="0"/>
                <a:ea typeface="+mj-ea"/>
                <a:cs typeface="+mj-cs"/>
              </a:rPr>
              <a:t>С  нежным свежим  ароматом! </a:t>
            </a:r>
          </a:p>
          <a:p>
            <a:pPr lvl="0" algn="ctr">
              <a:spcBef>
                <a:spcPct val="0"/>
              </a:spcBef>
            </a:pPr>
            <a:r>
              <a:rPr lang="ru-RU" sz="1300" b="1" dirty="0">
                <a:latin typeface="Comic Sans MS" pitchFamily="66" charset="0"/>
                <a:ea typeface="+mj-ea"/>
                <a:cs typeface="+mj-cs"/>
              </a:rPr>
              <a:t>против темных кругов, отеков и морщин вокруг глаз </a:t>
            </a:r>
            <a:br>
              <a:rPr lang="ru-RU" sz="1300" b="1" dirty="0">
                <a:latin typeface="Comic Sans MS" pitchFamily="66" charset="0"/>
                <a:ea typeface="+mj-ea"/>
                <a:cs typeface="+mj-cs"/>
              </a:rPr>
            </a:br>
            <a:r>
              <a:rPr lang="ru-RU" sz="1300" b="1" dirty="0">
                <a:latin typeface="Comic Sans MS" pitchFamily="66" charset="0"/>
                <a:ea typeface="+mj-ea"/>
                <a:cs typeface="+mj-cs"/>
              </a:rPr>
              <a:t>Активная маска против темных кругов, отеков и  морщин вокруг глаз, подтяжка </a:t>
            </a:r>
          </a:p>
        </p:txBody>
      </p:sp>
      <p:sp>
        <p:nvSpPr>
          <p:cNvPr id="6" name="Заголовок 5"/>
          <p:cNvSpPr txBox="1">
            <a:spLocks/>
          </p:cNvSpPr>
          <p:nvPr/>
        </p:nvSpPr>
        <p:spPr>
          <a:xfrm>
            <a:off x="4714876" y="214290"/>
            <a:ext cx="4286280" cy="1714512"/>
          </a:xfrm>
          <a:prstGeom prst="rect">
            <a:avLst/>
          </a:prstGeom>
        </p:spPr>
        <p:txBody>
          <a:bodyPr vert="horz" lIns="91440" tIns="45720" rIns="91440" bIns="45720" rtlCol="0" anchor="b">
            <a:normAutofit fontScale="92500" lnSpcReduction="10000"/>
          </a:bodyPr>
          <a:lstStyle/>
          <a:p>
            <a:pPr lvl="0" algn="ctr">
              <a:spcBef>
                <a:spcPct val="0"/>
              </a:spcBef>
            </a:pPr>
            <a:r>
              <a:rPr lang="ru-RU" sz="2400" b="1" dirty="0">
                <a:latin typeface="Comic Sans MS" pitchFamily="66" charset="0"/>
              </a:rPr>
              <a:t>Маска для </a:t>
            </a:r>
            <a:r>
              <a:rPr lang="ru-RU" sz="2400" b="1" dirty="0" smtClean="0">
                <a:latin typeface="Comic Sans MS" pitchFamily="66" charset="0"/>
              </a:rPr>
              <a:t>лица </a:t>
            </a:r>
            <a:endParaRPr lang="ru-RU" sz="2400" b="1" dirty="0">
              <a:latin typeface="Comic Sans MS" pitchFamily="66" charset="0"/>
            </a:endParaRPr>
          </a:p>
          <a:p>
            <a:pPr lvl="0" algn="ctr">
              <a:spcBef>
                <a:spcPct val="0"/>
              </a:spcBef>
            </a:pPr>
            <a:r>
              <a:rPr lang="ru-RU" sz="2400" b="1" dirty="0" smtClean="0">
                <a:latin typeface="Comic Sans MS" pitchFamily="66" charset="0"/>
              </a:rPr>
              <a:t>БЛЭК </a:t>
            </a:r>
            <a:r>
              <a:rPr lang="ru-RU" sz="2400" b="1" dirty="0">
                <a:latin typeface="Comic Sans MS" pitchFamily="66" charset="0"/>
              </a:rPr>
              <a:t>ФРЕШ</a:t>
            </a:r>
          </a:p>
          <a:p>
            <a:pPr lvl="0" algn="ctr">
              <a:spcBef>
                <a:spcPct val="0"/>
              </a:spcBef>
            </a:pPr>
            <a:r>
              <a:rPr lang="ru-RU" dirty="0">
                <a:latin typeface="Comic Sans MS" pitchFamily="66" charset="0"/>
              </a:rPr>
              <a:t>С  </a:t>
            </a:r>
            <a:r>
              <a:rPr lang="ru-RU" dirty="0" smtClean="0">
                <a:latin typeface="Comic Sans MS" pitchFamily="66" charset="0"/>
              </a:rPr>
              <a:t>ароматом эфирных масел! </a:t>
            </a:r>
            <a:r>
              <a:rPr lang="ru-RU" b="1" dirty="0">
                <a:latin typeface="Comic Sans MS" pitchFamily="66" charset="0"/>
              </a:rPr>
              <a:t/>
            </a:r>
            <a:br>
              <a:rPr lang="ru-RU" b="1" dirty="0">
                <a:latin typeface="Comic Sans MS" pitchFamily="66" charset="0"/>
              </a:rPr>
            </a:br>
            <a:r>
              <a:rPr lang="ru-RU" b="1" dirty="0"/>
              <a:t> </a:t>
            </a:r>
            <a:r>
              <a:rPr lang="ru-RU" sz="1400" b="1" dirty="0">
                <a:latin typeface="Comic Sans MS" pitchFamily="66" charset="0"/>
                <a:ea typeface="+mj-ea"/>
                <a:cs typeface="+mj-cs"/>
              </a:rPr>
              <a:t>против черных точек/очищение и сужение </a:t>
            </a:r>
            <a:r>
              <a:rPr lang="ru-RU" sz="1400" b="1" dirty="0" smtClean="0">
                <a:latin typeface="Comic Sans MS" pitchFamily="66" charset="0"/>
                <a:ea typeface="+mj-ea"/>
                <a:cs typeface="+mj-cs"/>
              </a:rPr>
              <a:t>пор</a:t>
            </a:r>
          </a:p>
          <a:p>
            <a:pPr algn="ctr">
              <a:spcBef>
                <a:spcPct val="0"/>
              </a:spcBef>
            </a:pPr>
            <a:r>
              <a:rPr lang="ru-RU" sz="1400" dirty="0"/>
              <a:t>А</a:t>
            </a:r>
            <a:r>
              <a:rPr lang="ru-RU" sz="1400" b="1" dirty="0">
                <a:latin typeface="Comic Sans MS" pitchFamily="66" charset="0"/>
                <a:ea typeface="+mj-ea"/>
                <a:cs typeface="+mj-cs"/>
              </a:rPr>
              <a:t>ктивная маска против черных точек, глубоко очищает и  сужает поры, препятствует возникновению прыщей. </a:t>
            </a:r>
          </a:p>
          <a:p>
            <a:pPr lvl="0" algn="ctr">
              <a:spcBef>
                <a:spcPct val="0"/>
              </a:spcBef>
            </a:pPr>
            <a:endParaRPr lang="ru-RU" sz="1400" b="1" dirty="0">
              <a:latin typeface="Comic Sans MS" pitchFamily="66" charset="0"/>
              <a:ea typeface="+mj-ea"/>
              <a:cs typeface="+mj-cs"/>
            </a:endParaRPr>
          </a:p>
        </p:txBody>
      </p:sp>
      <p:sp>
        <p:nvSpPr>
          <p:cNvPr id="7" name="Заголовок 5"/>
          <p:cNvSpPr txBox="1">
            <a:spLocks/>
          </p:cNvSpPr>
          <p:nvPr/>
        </p:nvSpPr>
        <p:spPr>
          <a:xfrm>
            <a:off x="4572000" y="4714884"/>
            <a:ext cx="4000528" cy="2000264"/>
          </a:xfrm>
          <a:prstGeom prst="rect">
            <a:avLst/>
          </a:prstGeom>
        </p:spPr>
        <p:txBody>
          <a:bodyPr vert="horz" lIns="91440" tIns="45720" rIns="91440" bIns="45720" rtlCol="0" anchor="b">
            <a:noAutofit/>
          </a:bodyPr>
          <a:lstStyle/>
          <a:p>
            <a:r>
              <a:rPr lang="ru-RU" sz="1100" b="1" dirty="0">
                <a:latin typeface="Comic Sans MS" pitchFamily="66" charset="0"/>
                <a:ea typeface="+mj-ea"/>
                <a:cs typeface="+mj-cs"/>
              </a:rPr>
              <a:t>Состав: Активированный уголь шунгитовая вода, Голубая глина (каолин), пектин, лецитин, цеолит, гиалуроновая кислота, антиоксидантный комплекс, бензоат натрия, сорбат калия</a:t>
            </a:r>
          </a:p>
          <a:p>
            <a:r>
              <a:rPr lang="ru-RU" sz="1100" b="1" dirty="0">
                <a:latin typeface="Comic Sans MS" pitchFamily="66" charset="0"/>
                <a:ea typeface="+mj-ea"/>
                <a:cs typeface="+mj-cs"/>
              </a:rPr>
              <a:t>Сок лайма</a:t>
            </a:r>
          </a:p>
          <a:p>
            <a:r>
              <a:rPr lang="ru-RU" sz="1100" b="1" dirty="0">
                <a:latin typeface="Comic Sans MS" pitchFamily="66" charset="0"/>
                <a:ea typeface="+mj-ea"/>
                <a:cs typeface="+mj-cs"/>
              </a:rPr>
              <a:t>Масла: Какао, Ши (карите), Виноградной косточки,  Абрикосовой косточки, Авокадо; Экстракты: зверобоя, ромашки, липы, подорожника, календулы, тысячелистника, лопуха, солодки</a:t>
            </a:r>
          </a:p>
          <a:p>
            <a:r>
              <a:rPr lang="ru-RU" sz="1100" b="1" dirty="0">
                <a:latin typeface="Comic Sans MS" pitchFamily="66" charset="0"/>
                <a:ea typeface="+mj-ea"/>
                <a:cs typeface="+mj-cs"/>
              </a:rPr>
              <a:t>Эфирное масла:  бергамота, лимона, можжевельника, мяты</a:t>
            </a:r>
          </a:p>
        </p:txBody>
      </p:sp>
      <p:pic>
        <p:nvPicPr>
          <p:cNvPr id="11" name="Рисунок 10" descr="ФРЕШ БЛЭК.jpg"/>
          <p:cNvPicPr>
            <a:picLocks noChangeAspect="1"/>
          </p:cNvPicPr>
          <p:nvPr/>
        </p:nvPicPr>
        <p:blipFill>
          <a:blip r:embed="rId2"/>
          <a:stretch>
            <a:fillRect/>
          </a:stretch>
        </p:blipFill>
        <p:spPr>
          <a:xfrm>
            <a:off x="4714876" y="1714488"/>
            <a:ext cx="4025900" cy="3022600"/>
          </a:xfrm>
          <a:prstGeom prst="rect">
            <a:avLst/>
          </a:prstGeom>
        </p:spPr>
      </p:pic>
      <p:pic>
        <p:nvPicPr>
          <p:cNvPr id="12" name="Рисунок 11" descr="ФРЕШ ПАЙ.jpg"/>
          <p:cNvPicPr>
            <a:picLocks noChangeAspect="1"/>
          </p:cNvPicPr>
          <p:nvPr/>
        </p:nvPicPr>
        <p:blipFill>
          <a:blip r:embed="rId3"/>
          <a:stretch>
            <a:fillRect/>
          </a:stretch>
        </p:blipFill>
        <p:spPr>
          <a:xfrm>
            <a:off x="357158" y="1714488"/>
            <a:ext cx="4025900" cy="3022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285720" y="4857760"/>
            <a:ext cx="4000528" cy="1857388"/>
          </a:xfrm>
        </p:spPr>
        <p:txBody>
          <a:bodyPr>
            <a:noAutofit/>
          </a:bodyPr>
          <a:lstStyle/>
          <a:p>
            <a:r>
              <a:rPr lang="ru-RU" sz="1100" dirty="0">
                <a:latin typeface="Comic Sans MS" pitchFamily="66" charset="0"/>
              </a:rPr>
              <a:t>Состав: Пюре тыквы, шунгитовая вода, Белая глина (каолин),  овсянка, пектин, лецитин, гиалуроновая кислота, антиоксидантный комплекс, бензоат натрия, сорбат калия</a:t>
            </a:r>
            <a:br>
              <a:rPr lang="ru-RU" sz="1100" dirty="0">
                <a:latin typeface="Comic Sans MS" pitchFamily="66" charset="0"/>
              </a:rPr>
            </a:br>
            <a:r>
              <a:rPr lang="ru-RU" sz="1100" dirty="0">
                <a:latin typeface="Comic Sans MS" pitchFamily="66" charset="0"/>
              </a:rPr>
              <a:t>Сок апельсина</a:t>
            </a:r>
            <a:br>
              <a:rPr lang="ru-RU" sz="1100" dirty="0">
                <a:latin typeface="Comic Sans MS" pitchFamily="66" charset="0"/>
              </a:rPr>
            </a:br>
            <a:r>
              <a:rPr lang="ru-RU" sz="1100" dirty="0">
                <a:latin typeface="Comic Sans MS" pitchFamily="66" charset="0"/>
              </a:rPr>
              <a:t>Масла: Какао, Ши (карите), Муру-Муру, Авокадо, Персиковое, Виноградной косточки, Облепиховое;</a:t>
            </a:r>
            <a:br>
              <a:rPr lang="ru-RU" sz="1100" dirty="0">
                <a:latin typeface="Comic Sans MS" pitchFamily="66" charset="0"/>
              </a:rPr>
            </a:br>
            <a:r>
              <a:rPr lang="ru-RU" sz="1100" dirty="0">
                <a:latin typeface="Comic Sans MS" pitchFamily="66" charset="0"/>
              </a:rPr>
              <a:t>Экстракты: клевера лугового, зверобоя, крапивы, черной смородины, земляники, малины, ежевики, рябины, шиповника, рябины, моркови, календулы, липы</a:t>
            </a:r>
          </a:p>
        </p:txBody>
      </p:sp>
      <p:sp>
        <p:nvSpPr>
          <p:cNvPr id="10" name="Заголовок 5"/>
          <p:cNvSpPr txBox="1">
            <a:spLocks/>
          </p:cNvSpPr>
          <p:nvPr/>
        </p:nvSpPr>
        <p:spPr>
          <a:xfrm>
            <a:off x="285720" y="142852"/>
            <a:ext cx="4500594" cy="1571636"/>
          </a:xfrm>
          <a:prstGeom prst="rect">
            <a:avLst/>
          </a:prstGeom>
        </p:spPr>
        <p:txBody>
          <a:bodyPr vert="horz" lIns="91440" tIns="45720" rIns="91440" bIns="45720" rtlCol="0" anchor="b">
            <a:normAutofit fontScale="92500"/>
          </a:bodyPr>
          <a:lstStyle/>
          <a:p>
            <a:pPr lvl="0" algn="ctr">
              <a:spcBef>
                <a:spcPct val="0"/>
              </a:spcBef>
            </a:pPr>
            <a:r>
              <a:rPr lang="ru-RU" b="1" dirty="0">
                <a:latin typeface="Comic Sans MS" pitchFamily="66" charset="0"/>
                <a:ea typeface="+mj-ea"/>
                <a:cs typeface="+mj-cs"/>
              </a:rPr>
              <a:t>Маска для век </a:t>
            </a:r>
          </a:p>
          <a:p>
            <a:pPr lvl="0" algn="ctr">
              <a:spcBef>
                <a:spcPct val="0"/>
              </a:spcBef>
            </a:pPr>
            <a:r>
              <a:rPr lang="ru-RU" b="1" dirty="0" smtClean="0">
                <a:latin typeface="Comic Sans MS" pitchFamily="66" charset="0"/>
                <a:ea typeface="+mj-ea"/>
                <a:cs typeface="+mj-cs"/>
              </a:rPr>
              <a:t>ВИТАМИННЫЙ ФРЕШ</a:t>
            </a:r>
            <a:endParaRPr lang="ru-RU" b="1" dirty="0">
              <a:latin typeface="Comic Sans MS" pitchFamily="66" charset="0"/>
              <a:ea typeface="+mj-ea"/>
              <a:cs typeface="+mj-cs"/>
            </a:endParaRPr>
          </a:p>
          <a:p>
            <a:pPr algn="ctr"/>
            <a:r>
              <a:rPr kumimoji="0" lang="ru-RU" sz="1400" b="0" i="0" u="none" strike="noStrike" kern="1200" cap="none" spc="0" normalizeH="0" baseline="0" noProof="0" dirty="0" smtClean="0">
                <a:ln>
                  <a:noFill/>
                </a:ln>
                <a:solidFill>
                  <a:schemeClr val="tx1"/>
                </a:solidFill>
                <a:effectLst/>
                <a:uLnTx/>
                <a:uFillTx/>
                <a:latin typeface="Comic Sans MS" pitchFamily="66" charset="0"/>
                <a:ea typeface="+mj-ea"/>
                <a:cs typeface="+mj-cs"/>
              </a:rPr>
              <a:t>С ароматом сочного апельсина! </a:t>
            </a:r>
            <a:r>
              <a:rPr kumimoji="0" lang="ru-RU" sz="1400" b="1"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ru-RU" sz="1400" b="1" i="0" u="none" strike="noStrike" kern="1200" cap="none" spc="0" normalizeH="0" baseline="0" noProof="0" dirty="0" smtClean="0">
                <a:ln>
                  <a:noFill/>
                </a:ln>
                <a:solidFill>
                  <a:schemeClr val="tx1"/>
                </a:solidFill>
                <a:effectLst/>
                <a:uLnTx/>
                <a:uFillTx/>
                <a:latin typeface="Comic Sans MS" pitchFamily="66" charset="0"/>
                <a:ea typeface="+mj-ea"/>
                <a:cs typeface="+mj-cs"/>
              </a:rPr>
            </a:br>
            <a:r>
              <a:rPr lang="ru-RU" sz="1200" b="1" dirty="0">
                <a:latin typeface="Comic Sans MS" pitchFamily="66" charset="0"/>
                <a:ea typeface="+mj-ea"/>
                <a:cs typeface="+mj-cs"/>
              </a:rPr>
              <a:t> для всех типов/витаминная , улучшение цвета лица</a:t>
            </a:r>
          </a:p>
          <a:p>
            <a:pPr lvl="0" algn="ctr">
              <a:spcBef>
                <a:spcPct val="0"/>
              </a:spcBef>
            </a:pPr>
            <a:r>
              <a:rPr lang="ru-RU" sz="1200" b="1" dirty="0">
                <a:latin typeface="Comic Sans MS" pitchFamily="66" charset="0"/>
                <a:ea typeface="+mj-ea"/>
                <a:cs typeface="+mj-cs"/>
              </a:rPr>
              <a:t>Активная маска для восстановление здорового цвета лица и снятия следов усталости. Обладает омолаживающими, укрепляющими, питающими и тонизирующими свойствами</a:t>
            </a:r>
          </a:p>
        </p:txBody>
      </p:sp>
      <p:sp>
        <p:nvSpPr>
          <p:cNvPr id="6" name="Заголовок 5"/>
          <p:cNvSpPr txBox="1">
            <a:spLocks/>
          </p:cNvSpPr>
          <p:nvPr/>
        </p:nvSpPr>
        <p:spPr>
          <a:xfrm>
            <a:off x="4714876" y="214290"/>
            <a:ext cx="4214842" cy="1571636"/>
          </a:xfrm>
          <a:prstGeom prst="rect">
            <a:avLst/>
          </a:prstGeom>
        </p:spPr>
        <p:txBody>
          <a:bodyPr vert="horz" lIns="91440" tIns="45720" rIns="91440" bIns="45720" rtlCol="0" anchor="b">
            <a:normAutofit fontScale="77500" lnSpcReduction="20000"/>
          </a:bodyPr>
          <a:lstStyle/>
          <a:p>
            <a:pPr lvl="0" algn="ctr">
              <a:spcBef>
                <a:spcPct val="0"/>
              </a:spcBef>
            </a:pPr>
            <a:r>
              <a:rPr lang="ru-RU" sz="2400" b="1" dirty="0">
                <a:latin typeface="Comic Sans MS" pitchFamily="66" charset="0"/>
              </a:rPr>
              <a:t>Маска для </a:t>
            </a:r>
            <a:r>
              <a:rPr lang="ru-RU" sz="2400" b="1" dirty="0" smtClean="0">
                <a:latin typeface="Comic Sans MS" pitchFamily="66" charset="0"/>
              </a:rPr>
              <a:t>лица </a:t>
            </a:r>
            <a:endParaRPr lang="ru-RU" sz="2400" b="1" dirty="0">
              <a:latin typeface="Comic Sans MS" pitchFamily="66" charset="0"/>
            </a:endParaRPr>
          </a:p>
          <a:p>
            <a:pPr lvl="0" algn="ctr">
              <a:spcBef>
                <a:spcPct val="0"/>
              </a:spcBef>
            </a:pPr>
            <a:r>
              <a:rPr lang="ru-RU" sz="2400" b="1" dirty="0" smtClean="0">
                <a:latin typeface="Comic Sans MS" pitchFamily="66" charset="0"/>
              </a:rPr>
              <a:t>ГРИН </a:t>
            </a:r>
            <a:r>
              <a:rPr lang="ru-RU" sz="2400" b="1" dirty="0">
                <a:latin typeface="Comic Sans MS" pitchFamily="66" charset="0"/>
              </a:rPr>
              <a:t>ФРЕШ</a:t>
            </a:r>
          </a:p>
          <a:p>
            <a:pPr lvl="0" algn="ctr">
              <a:spcBef>
                <a:spcPct val="0"/>
              </a:spcBef>
            </a:pPr>
            <a:r>
              <a:rPr lang="ru-RU" sz="1500" dirty="0">
                <a:latin typeface="Comic Sans MS" pitchFamily="66" charset="0"/>
                <a:ea typeface="+mj-ea"/>
                <a:cs typeface="+mj-cs"/>
              </a:rPr>
              <a:t>С  ароматом эфирных масел! </a:t>
            </a:r>
            <a:br>
              <a:rPr lang="ru-RU" sz="1500" dirty="0">
                <a:latin typeface="Comic Sans MS" pitchFamily="66" charset="0"/>
                <a:ea typeface="+mj-ea"/>
                <a:cs typeface="+mj-cs"/>
              </a:rPr>
            </a:br>
            <a:r>
              <a:rPr lang="ru-RU" sz="1400" b="1" dirty="0">
                <a:latin typeface="Comic Sans MS" pitchFamily="66" charset="0"/>
                <a:ea typeface="+mj-ea"/>
                <a:cs typeface="+mj-cs"/>
              </a:rPr>
              <a:t> для проблемной кожи/ против воспалений, антисептическая </a:t>
            </a:r>
          </a:p>
          <a:p>
            <a:pPr lvl="0" algn="ctr">
              <a:spcBef>
                <a:spcPct val="0"/>
              </a:spcBef>
            </a:pPr>
            <a:r>
              <a:rPr lang="ru-RU" sz="1400" b="1" dirty="0" smtClean="0">
                <a:latin typeface="Comic Sans MS" pitchFamily="66" charset="0"/>
                <a:ea typeface="+mj-ea"/>
                <a:cs typeface="+mj-cs"/>
              </a:rPr>
              <a:t>Маска </a:t>
            </a:r>
            <a:r>
              <a:rPr lang="ru-RU" sz="1400" b="1" dirty="0">
                <a:latin typeface="Comic Sans MS" pitchFamily="66" charset="0"/>
                <a:ea typeface="+mj-ea"/>
                <a:cs typeface="+mj-cs"/>
              </a:rPr>
              <a:t>обладает бактерицидным и противовоспалительным действием, антисептическими свойствами, устраняет угревую сыпь, воспаления</a:t>
            </a:r>
          </a:p>
          <a:p>
            <a:pPr lvl="0" algn="ctr">
              <a:spcBef>
                <a:spcPct val="0"/>
              </a:spcBef>
            </a:pPr>
            <a:endParaRPr lang="ru-RU" sz="1400" b="1" dirty="0">
              <a:latin typeface="Comic Sans MS" pitchFamily="66" charset="0"/>
              <a:ea typeface="+mj-ea"/>
              <a:cs typeface="+mj-cs"/>
            </a:endParaRPr>
          </a:p>
        </p:txBody>
      </p:sp>
      <p:sp>
        <p:nvSpPr>
          <p:cNvPr id="7" name="Заголовок 5"/>
          <p:cNvSpPr txBox="1">
            <a:spLocks/>
          </p:cNvSpPr>
          <p:nvPr/>
        </p:nvSpPr>
        <p:spPr>
          <a:xfrm>
            <a:off x="4643406" y="4714884"/>
            <a:ext cx="4500594" cy="1928826"/>
          </a:xfrm>
          <a:prstGeom prst="rect">
            <a:avLst/>
          </a:prstGeom>
        </p:spPr>
        <p:txBody>
          <a:bodyPr vert="horz" lIns="91440" tIns="45720" rIns="91440" bIns="45720" rtlCol="0" anchor="b">
            <a:noAutofit/>
          </a:bodyPr>
          <a:lstStyle/>
          <a:p>
            <a:r>
              <a:rPr lang="ru-RU" sz="1100" b="1" dirty="0">
                <a:latin typeface="Comic Sans MS" pitchFamily="66" charset="0"/>
                <a:ea typeface="+mj-ea"/>
                <a:cs typeface="+mj-cs"/>
              </a:rPr>
              <a:t>Состав: Пюре яблока, шунгитовая вода,  Белая глина (каолин), пектин, лецитин, прополис, гиалуроновая кислота антиоксидантный комплекс, бензоат натрия, сорбат калия</a:t>
            </a:r>
          </a:p>
          <a:p>
            <a:r>
              <a:rPr lang="ru-RU" sz="1100" b="1" dirty="0">
                <a:latin typeface="Comic Sans MS" pitchFamily="66" charset="0"/>
                <a:ea typeface="+mj-ea"/>
                <a:cs typeface="+mj-cs"/>
              </a:rPr>
              <a:t>Сок: капусты,  алоэ,каланхоэ</a:t>
            </a:r>
          </a:p>
          <a:p>
            <a:r>
              <a:rPr lang="ru-RU" sz="1100" b="1" dirty="0">
                <a:latin typeface="Comic Sans MS" pitchFamily="66" charset="0"/>
                <a:ea typeface="+mj-ea"/>
                <a:cs typeface="+mj-cs"/>
              </a:rPr>
              <a:t>Масла: Какао, Ши (карите), Виноградной косточки,  Абрикосовой косточки, Авокадо;</a:t>
            </a:r>
          </a:p>
          <a:p>
            <a:r>
              <a:rPr lang="ru-RU" sz="1100" b="1" dirty="0">
                <a:latin typeface="Comic Sans MS" pitchFamily="66" charset="0"/>
                <a:ea typeface="+mj-ea"/>
                <a:cs typeface="+mj-cs"/>
              </a:rPr>
              <a:t>Экстракты: шалфея, зверобоя, календулы, мать-и-мачехи, чабреца, крапивы, березы (почки), дуба (кора), аира, донника, пихты</a:t>
            </a:r>
          </a:p>
          <a:p>
            <a:r>
              <a:rPr lang="ru-RU" sz="1100" b="1" dirty="0">
                <a:latin typeface="Comic Sans MS" pitchFamily="66" charset="0"/>
                <a:ea typeface="+mj-ea"/>
                <a:cs typeface="+mj-cs"/>
              </a:rPr>
              <a:t>Эфирное масла:  чайного дерева, кедра, кипариса, шалфея</a:t>
            </a:r>
          </a:p>
        </p:txBody>
      </p:sp>
      <p:pic>
        <p:nvPicPr>
          <p:cNvPr id="8" name="Рисунок 7" descr="ФРЕШ ВИТАМИН.jpg"/>
          <p:cNvPicPr>
            <a:picLocks noChangeAspect="1"/>
          </p:cNvPicPr>
          <p:nvPr/>
        </p:nvPicPr>
        <p:blipFill>
          <a:blip r:embed="rId2"/>
          <a:stretch>
            <a:fillRect/>
          </a:stretch>
        </p:blipFill>
        <p:spPr>
          <a:xfrm>
            <a:off x="357158" y="1714488"/>
            <a:ext cx="4025900" cy="3022600"/>
          </a:xfrm>
          <a:prstGeom prst="rect">
            <a:avLst/>
          </a:prstGeom>
        </p:spPr>
      </p:pic>
      <p:pic>
        <p:nvPicPr>
          <p:cNvPr id="9" name="Рисунок 8" descr="ФРЕШ ГРИН.jpg"/>
          <p:cNvPicPr>
            <a:picLocks noChangeAspect="1"/>
          </p:cNvPicPr>
          <p:nvPr/>
        </p:nvPicPr>
        <p:blipFill>
          <a:blip r:embed="rId3"/>
          <a:stretch>
            <a:fillRect/>
          </a:stretch>
        </p:blipFill>
        <p:spPr>
          <a:xfrm>
            <a:off x="4786314" y="1714488"/>
            <a:ext cx="4025900" cy="30226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285720" y="4857760"/>
            <a:ext cx="4000528" cy="1143008"/>
          </a:xfrm>
        </p:spPr>
        <p:txBody>
          <a:bodyPr>
            <a:noAutofit/>
          </a:bodyPr>
          <a:lstStyle/>
          <a:p>
            <a:r>
              <a:rPr lang="ru-RU" sz="1100" dirty="0">
                <a:latin typeface="Comic Sans MS" pitchFamily="66" charset="0"/>
              </a:rPr>
              <a:t>Состав: Пюре из клубники, сливки, </a:t>
            </a:r>
            <a:br>
              <a:rPr lang="ru-RU" sz="1100" dirty="0">
                <a:latin typeface="Comic Sans MS" pitchFamily="66" charset="0"/>
              </a:rPr>
            </a:br>
            <a:r>
              <a:rPr lang="ru-RU" sz="1100" dirty="0">
                <a:latin typeface="Comic Sans MS" pitchFamily="66" charset="0"/>
              </a:rPr>
              <a:t>шунгитовая вода, Белая глина (каолин), пектин, лецитин, гиалуроновая кислота, антиоксидантный комплекс, бензоат натрия, сорбат калия</a:t>
            </a:r>
            <a:br>
              <a:rPr lang="ru-RU" sz="1100" dirty="0">
                <a:latin typeface="Comic Sans MS" pitchFamily="66" charset="0"/>
              </a:rPr>
            </a:br>
            <a:r>
              <a:rPr lang="ru-RU" sz="1100" dirty="0">
                <a:latin typeface="Comic Sans MS" pitchFamily="66" charset="0"/>
              </a:rPr>
              <a:t>Масла: Какао, Ши (карите), Муру-Муру, Манго,  Персиковое, Абрикосовой косточки</a:t>
            </a:r>
          </a:p>
        </p:txBody>
      </p:sp>
      <p:sp>
        <p:nvSpPr>
          <p:cNvPr id="10" name="Заголовок 5"/>
          <p:cNvSpPr txBox="1">
            <a:spLocks/>
          </p:cNvSpPr>
          <p:nvPr/>
        </p:nvSpPr>
        <p:spPr>
          <a:xfrm>
            <a:off x="142844" y="214290"/>
            <a:ext cx="4357718" cy="1571636"/>
          </a:xfrm>
          <a:prstGeom prst="rect">
            <a:avLst/>
          </a:prstGeom>
        </p:spPr>
        <p:txBody>
          <a:bodyPr vert="horz" lIns="91440" tIns="45720" rIns="91440" bIns="45720" rtlCol="0" anchor="b">
            <a:normAutofit fontScale="92500"/>
          </a:bodyPr>
          <a:lstStyle/>
          <a:p>
            <a:pPr lvl="0" algn="ctr">
              <a:spcBef>
                <a:spcPct val="0"/>
              </a:spcBef>
            </a:pPr>
            <a:r>
              <a:rPr lang="ru-RU" b="1" dirty="0">
                <a:latin typeface="Comic Sans MS" pitchFamily="66" charset="0"/>
                <a:ea typeface="+mj-ea"/>
                <a:cs typeface="+mj-cs"/>
              </a:rPr>
              <a:t>Маска для век </a:t>
            </a:r>
          </a:p>
          <a:p>
            <a:pPr lvl="0" algn="ctr">
              <a:spcBef>
                <a:spcPct val="0"/>
              </a:spcBef>
            </a:pPr>
            <a:r>
              <a:rPr lang="ru-RU" b="1" dirty="0" smtClean="0">
                <a:latin typeface="Comic Sans MS" pitchFamily="66" charset="0"/>
                <a:ea typeface="+mj-ea"/>
                <a:cs typeface="+mj-cs"/>
              </a:rPr>
              <a:t>КЛУБНИЧНЫЙ ФРЕШ</a:t>
            </a:r>
            <a:endParaRPr lang="ru-RU" b="1" dirty="0">
              <a:latin typeface="Comic Sans MS" pitchFamily="66" charset="0"/>
              <a:ea typeface="+mj-ea"/>
              <a:cs typeface="+mj-cs"/>
            </a:endParaRPr>
          </a:p>
          <a:p>
            <a:pPr algn="ctr">
              <a:spcBef>
                <a:spcPct val="0"/>
              </a:spcBef>
            </a:pPr>
            <a:r>
              <a:rPr kumimoji="0" lang="ru-RU" sz="1400" b="0" i="0" u="none" strike="noStrike" kern="1200" cap="none" spc="0" normalizeH="0" baseline="0" noProof="0" dirty="0" smtClean="0">
                <a:ln>
                  <a:noFill/>
                </a:ln>
                <a:solidFill>
                  <a:schemeClr val="tx1"/>
                </a:solidFill>
                <a:effectLst/>
                <a:uLnTx/>
                <a:uFillTx/>
                <a:latin typeface="Comic Sans MS" pitchFamily="66" charset="0"/>
                <a:ea typeface="+mj-ea"/>
                <a:cs typeface="+mj-cs"/>
              </a:rPr>
              <a:t>С ароматом клубники со сливками! </a:t>
            </a:r>
            <a:r>
              <a:rPr kumimoji="0" lang="ru-RU" sz="1400" b="1"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ru-RU" sz="1400" b="1" i="0" u="none" strike="noStrike" kern="1200" cap="none" spc="0" normalizeH="0" baseline="0" noProof="0" dirty="0" smtClean="0">
                <a:ln>
                  <a:noFill/>
                </a:ln>
                <a:solidFill>
                  <a:schemeClr val="tx1"/>
                </a:solidFill>
                <a:effectLst/>
                <a:uLnTx/>
                <a:uFillTx/>
                <a:latin typeface="Comic Sans MS" pitchFamily="66" charset="0"/>
                <a:ea typeface="+mj-ea"/>
                <a:cs typeface="+mj-cs"/>
              </a:rPr>
            </a:br>
            <a:r>
              <a:rPr lang="ru-RU" sz="1400" b="1" dirty="0"/>
              <a:t> </a:t>
            </a:r>
            <a:r>
              <a:rPr lang="ru-RU" sz="1300" b="1" dirty="0">
                <a:latin typeface="Comic Sans MS" pitchFamily="66" charset="0"/>
                <a:ea typeface="+mj-ea"/>
                <a:cs typeface="+mj-cs"/>
              </a:rPr>
              <a:t>для всех типов/тонус кожи, улучшение цвета лица</a:t>
            </a:r>
          </a:p>
          <a:p>
            <a:pPr lvl="0" algn="ctr">
              <a:spcBef>
                <a:spcPct val="0"/>
              </a:spcBef>
            </a:pPr>
            <a:r>
              <a:rPr lang="ru-RU" sz="1300" b="1" dirty="0">
                <a:latin typeface="Comic Sans MS" pitchFamily="66" charset="0"/>
                <a:ea typeface="+mj-ea"/>
                <a:cs typeface="+mj-cs"/>
              </a:rPr>
              <a:t>Нежная маска из свежей клубники со сливками делает кожу упругой и нежной, увлажняет и смягчает ее</a:t>
            </a:r>
          </a:p>
        </p:txBody>
      </p:sp>
      <p:sp>
        <p:nvSpPr>
          <p:cNvPr id="6" name="Заголовок 5"/>
          <p:cNvSpPr txBox="1">
            <a:spLocks/>
          </p:cNvSpPr>
          <p:nvPr/>
        </p:nvSpPr>
        <p:spPr>
          <a:xfrm>
            <a:off x="4714876" y="214290"/>
            <a:ext cx="3357586" cy="1571636"/>
          </a:xfrm>
          <a:prstGeom prst="rect">
            <a:avLst/>
          </a:prstGeom>
        </p:spPr>
        <p:txBody>
          <a:bodyPr vert="horz" lIns="91440" tIns="45720" rIns="91440" bIns="45720" rtlCol="0" anchor="b">
            <a:normAutofit fontScale="85000" lnSpcReduction="20000"/>
          </a:bodyPr>
          <a:lstStyle/>
          <a:p>
            <a:pPr lvl="0" algn="ctr">
              <a:spcBef>
                <a:spcPct val="0"/>
              </a:spcBef>
            </a:pPr>
            <a:r>
              <a:rPr lang="ru-RU" sz="2400" b="1" dirty="0">
                <a:latin typeface="Comic Sans MS" pitchFamily="66" charset="0"/>
              </a:rPr>
              <a:t>Маска для </a:t>
            </a:r>
            <a:r>
              <a:rPr lang="ru-RU" sz="2400" b="1" dirty="0" smtClean="0">
                <a:latin typeface="Comic Sans MS" pitchFamily="66" charset="0"/>
              </a:rPr>
              <a:t>лица </a:t>
            </a:r>
            <a:endParaRPr lang="ru-RU" sz="2400" b="1" dirty="0">
              <a:latin typeface="Comic Sans MS" pitchFamily="66" charset="0"/>
            </a:endParaRPr>
          </a:p>
          <a:p>
            <a:pPr lvl="0" algn="ctr">
              <a:spcBef>
                <a:spcPct val="0"/>
              </a:spcBef>
            </a:pPr>
            <a:r>
              <a:rPr lang="ru-RU" sz="2400" b="1" dirty="0" smtClean="0">
                <a:latin typeface="Comic Sans MS" pitchFamily="66" charset="0"/>
              </a:rPr>
              <a:t>МУЛЬТИ </a:t>
            </a:r>
            <a:r>
              <a:rPr lang="ru-RU" sz="2400" b="1" dirty="0">
                <a:latin typeface="Comic Sans MS" pitchFamily="66" charset="0"/>
              </a:rPr>
              <a:t>ФРЕШ</a:t>
            </a:r>
          </a:p>
          <a:p>
            <a:pPr algn="ctr">
              <a:spcBef>
                <a:spcPct val="0"/>
              </a:spcBef>
            </a:pPr>
            <a:r>
              <a:rPr lang="ru-RU" sz="1500" dirty="0">
                <a:latin typeface="Comic Sans MS" pitchFamily="66" charset="0"/>
                <a:ea typeface="+mj-ea"/>
                <a:cs typeface="+mj-cs"/>
              </a:rPr>
              <a:t>С  ароматом </a:t>
            </a:r>
            <a:r>
              <a:rPr lang="ru-RU" sz="1500" dirty="0" smtClean="0">
                <a:latin typeface="Comic Sans MS" pitchFamily="66" charset="0"/>
                <a:ea typeface="+mj-ea"/>
                <a:cs typeface="+mj-cs"/>
              </a:rPr>
              <a:t>спелой дыньки! </a:t>
            </a:r>
            <a:r>
              <a:rPr lang="ru-RU" sz="1500" dirty="0">
                <a:latin typeface="Comic Sans MS" pitchFamily="66" charset="0"/>
                <a:ea typeface="+mj-ea"/>
                <a:cs typeface="+mj-cs"/>
              </a:rPr>
              <a:t/>
            </a:r>
            <a:br>
              <a:rPr lang="ru-RU" sz="1500" dirty="0">
                <a:latin typeface="Comic Sans MS" pitchFamily="66" charset="0"/>
                <a:ea typeface="+mj-ea"/>
                <a:cs typeface="+mj-cs"/>
              </a:rPr>
            </a:br>
            <a:r>
              <a:rPr lang="ru-RU" sz="1400" b="1" dirty="0"/>
              <a:t> </a:t>
            </a:r>
            <a:r>
              <a:rPr lang="ru-RU" sz="1400" b="1" dirty="0">
                <a:latin typeface="Comic Sans MS" pitchFamily="66" charset="0"/>
                <a:ea typeface="+mj-ea"/>
                <a:cs typeface="+mj-cs"/>
              </a:rPr>
              <a:t>для всех типов/коррекция морщин, лифтинг, антивозрастная </a:t>
            </a:r>
          </a:p>
          <a:p>
            <a:pPr algn="ctr">
              <a:spcBef>
                <a:spcPct val="0"/>
              </a:spcBef>
            </a:pPr>
            <a:r>
              <a:rPr lang="ru-RU" sz="1400" b="1" dirty="0">
                <a:latin typeface="Comic Sans MS" pitchFamily="66" charset="0"/>
                <a:ea typeface="+mj-ea"/>
                <a:cs typeface="+mj-cs"/>
              </a:rPr>
              <a:t>Активная антивозрастная маска стимулирует процессы микроциркуляции и регенерации кожи, синтеза колагена </a:t>
            </a:r>
          </a:p>
        </p:txBody>
      </p:sp>
      <p:sp>
        <p:nvSpPr>
          <p:cNvPr id="7" name="Заголовок 5"/>
          <p:cNvSpPr txBox="1">
            <a:spLocks/>
          </p:cNvSpPr>
          <p:nvPr/>
        </p:nvSpPr>
        <p:spPr>
          <a:xfrm>
            <a:off x="4572000" y="4643446"/>
            <a:ext cx="4000528" cy="2071702"/>
          </a:xfrm>
          <a:prstGeom prst="rect">
            <a:avLst/>
          </a:prstGeom>
        </p:spPr>
        <p:txBody>
          <a:bodyPr vert="horz" lIns="91440" tIns="45720" rIns="91440" bIns="45720" rtlCol="0" anchor="b">
            <a:noAutofit/>
          </a:bodyPr>
          <a:lstStyle/>
          <a:p>
            <a:r>
              <a:rPr lang="ru-RU" sz="1100" b="1" dirty="0">
                <a:latin typeface="Comic Sans MS" pitchFamily="66" charset="0"/>
                <a:ea typeface="+mj-ea"/>
                <a:cs typeface="+mj-cs"/>
              </a:rPr>
              <a:t>Состав: Пюре  </a:t>
            </a:r>
            <a:r>
              <a:rPr lang="ru-RU" sz="1100" b="1" dirty="0" smtClean="0">
                <a:latin typeface="Comic Sans MS" pitchFamily="66" charset="0"/>
                <a:ea typeface="+mj-ea"/>
                <a:cs typeface="+mj-cs"/>
              </a:rPr>
              <a:t>моркови, пюре дыни, </a:t>
            </a:r>
            <a:r>
              <a:rPr lang="ru-RU" sz="1100" b="1" dirty="0">
                <a:latin typeface="Comic Sans MS" pitchFamily="66" charset="0"/>
                <a:ea typeface="+mj-ea"/>
                <a:cs typeface="+mj-cs"/>
              </a:rPr>
              <a:t> шунгитовая вода,  Белая глина (каолин), пектин, лецитин, гиалуроновая кислота, рисовая мука, мука фасоли и картофеля, антиоксидантный комплекс, бензоат натрия, сорбат калия</a:t>
            </a:r>
          </a:p>
          <a:p>
            <a:r>
              <a:rPr lang="ru-RU" sz="1100" b="1" dirty="0">
                <a:latin typeface="Comic Sans MS" pitchFamily="66" charset="0"/>
                <a:ea typeface="+mj-ea"/>
                <a:cs typeface="+mj-cs"/>
              </a:rPr>
              <a:t>Масла: Какао, Ши (карите), Жожоба, Авокадо, Зародышей пшеницы, Примулы вечерней;</a:t>
            </a:r>
          </a:p>
          <a:p>
            <a:r>
              <a:rPr lang="ru-RU" sz="1100" b="1" dirty="0">
                <a:latin typeface="Comic Sans MS" pitchFamily="66" charset="0"/>
                <a:ea typeface="+mj-ea"/>
                <a:cs typeface="+mj-cs"/>
              </a:rPr>
              <a:t>Экстракты: овса молочной спелости, листья березы, крапивы, калины, шишки хмеля, корни радиолы розовой, ламинарии, тысячелистника, льна, липы, </a:t>
            </a:r>
            <a:r>
              <a:rPr lang="ru-RU" sz="1100" b="1" dirty="0" smtClean="0">
                <a:latin typeface="Comic Sans MS" pitchFamily="66" charset="0"/>
                <a:ea typeface="+mj-ea"/>
                <a:cs typeface="+mj-cs"/>
              </a:rPr>
              <a:t>боярышника</a:t>
            </a:r>
            <a:endParaRPr lang="ru-RU" sz="1100" b="1" dirty="0">
              <a:latin typeface="Comic Sans MS" pitchFamily="66" charset="0"/>
              <a:ea typeface="+mj-ea"/>
              <a:cs typeface="+mj-cs"/>
            </a:endParaRPr>
          </a:p>
        </p:txBody>
      </p:sp>
      <p:pic>
        <p:nvPicPr>
          <p:cNvPr id="9" name="Рисунок 8" descr="ФРЕШ КЛУБНИКА.jpg"/>
          <p:cNvPicPr>
            <a:picLocks noChangeAspect="1"/>
          </p:cNvPicPr>
          <p:nvPr/>
        </p:nvPicPr>
        <p:blipFill>
          <a:blip r:embed="rId2"/>
          <a:stretch>
            <a:fillRect/>
          </a:stretch>
        </p:blipFill>
        <p:spPr>
          <a:xfrm>
            <a:off x="214282" y="1785926"/>
            <a:ext cx="4025900" cy="3022600"/>
          </a:xfrm>
          <a:prstGeom prst="rect">
            <a:avLst/>
          </a:prstGeom>
        </p:spPr>
      </p:pic>
      <p:pic>
        <p:nvPicPr>
          <p:cNvPr id="11" name="Рисунок 10" descr="ФРЕШ МУЛЬТИ.jpg"/>
          <p:cNvPicPr>
            <a:picLocks noChangeAspect="1"/>
          </p:cNvPicPr>
          <p:nvPr/>
        </p:nvPicPr>
        <p:blipFill>
          <a:blip r:embed="rId3"/>
          <a:stretch>
            <a:fillRect/>
          </a:stretch>
        </p:blipFill>
        <p:spPr>
          <a:xfrm>
            <a:off x="4643438" y="1785926"/>
            <a:ext cx="4025900" cy="3022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142844" y="1"/>
            <a:ext cx="8643998" cy="1354217"/>
          </a:xfrm>
          <a:prstGeom prst="rect">
            <a:avLst/>
          </a:prstGeom>
        </p:spPr>
        <p:txBody>
          <a:bodyPr wrap="square">
            <a:spAutoFit/>
          </a:bodyPr>
          <a:lstStyle/>
          <a:p>
            <a:pPr algn="ctr"/>
            <a:r>
              <a:rPr lang="ru-RU" sz="2000" dirty="0" smtClean="0">
                <a:latin typeface="Comic Sans MS" pitchFamily="66" charset="0"/>
              </a:rPr>
              <a:t>Уникальный рецепт крем-пилинга для умывания </a:t>
            </a:r>
            <a:r>
              <a:rPr lang="en-US" sz="2000" dirty="0" smtClean="0">
                <a:latin typeface="Comic Sans MS" pitchFamily="66" charset="0"/>
              </a:rPr>
              <a:t>TM ChocoLatte</a:t>
            </a:r>
            <a:r>
              <a:rPr lang="ru-RU" sz="2000" dirty="0" smtClean="0">
                <a:latin typeface="Comic Sans MS" pitchFamily="66" charset="0"/>
              </a:rPr>
              <a:t> под общим «вкусным» названием НУГА</a:t>
            </a:r>
          </a:p>
          <a:p>
            <a:pPr algn="ctr"/>
            <a:r>
              <a:rPr lang="ru-RU" sz="1400" dirty="0" smtClean="0">
                <a:latin typeface="Comic Sans MS" pitchFamily="66" charset="0"/>
              </a:rPr>
              <a:t>Это нежный кремообразный продукт с мелкими частицами пилинга на основе</a:t>
            </a:r>
          </a:p>
          <a:p>
            <a:pPr algn="ctr"/>
            <a:r>
              <a:rPr lang="ru-RU" sz="1400" dirty="0" smtClean="0">
                <a:latin typeface="Comic Sans MS" pitchFamily="66" charset="0"/>
              </a:rPr>
              <a:t> </a:t>
            </a:r>
            <a:r>
              <a:rPr lang="ru-RU" sz="1400" b="1" dirty="0" smtClean="0">
                <a:latin typeface="Comic Sans MS" pitchFamily="66" charset="0"/>
              </a:rPr>
              <a:t>соли Мертвого моря</a:t>
            </a:r>
            <a:r>
              <a:rPr lang="ru-RU" sz="1400" dirty="0" smtClean="0">
                <a:latin typeface="Comic Sans MS" pitchFamily="66" charset="0"/>
              </a:rPr>
              <a:t>, </a:t>
            </a:r>
            <a:r>
              <a:rPr lang="ru-RU" sz="1400" b="1" dirty="0" smtClean="0">
                <a:latin typeface="Comic Sans MS" pitchFamily="66" charset="0"/>
              </a:rPr>
              <a:t>природной глины, овсяной и рисовой муки, обогащенный ценными Сибирскими маслами, Соком Каланхоэ и отварами трав </a:t>
            </a:r>
            <a:endParaRPr lang="ru-RU" dirty="0"/>
          </a:p>
        </p:txBody>
      </p:sp>
      <p:sp>
        <p:nvSpPr>
          <p:cNvPr id="28" name="Текст 4"/>
          <p:cNvSpPr txBox="1">
            <a:spLocks/>
          </p:cNvSpPr>
          <p:nvPr/>
        </p:nvSpPr>
        <p:spPr>
          <a:xfrm>
            <a:off x="0" y="5286388"/>
            <a:ext cx="9001156" cy="1357322"/>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100" b="1" i="0" u="none" strike="noStrike" kern="1200" cap="none" spc="0" normalizeH="0" baseline="0" noProof="0" dirty="0" smtClean="0">
                <a:ln>
                  <a:noFill/>
                </a:ln>
                <a:effectLst/>
                <a:uLnTx/>
                <a:uFillTx/>
                <a:latin typeface="Comic Sans MS" pitchFamily="66" charset="0"/>
              </a:rPr>
              <a:t>Рекомендации по применению:</a:t>
            </a:r>
            <a:endParaRPr kumimoji="0" lang="ru-RU" sz="1100" b="0" i="0" u="none" strike="noStrike" kern="1200" cap="none" spc="0" normalizeH="0" baseline="0" noProof="0" dirty="0" smtClean="0">
              <a:ln>
                <a:noFill/>
              </a:ln>
              <a:effectLst/>
              <a:uLnTx/>
              <a:uFillTx/>
              <a:latin typeface="Comic Sans MS" pitchFamily="66" charset="0"/>
            </a:endParaRPr>
          </a:p>
          <a:p>
            <a:pPr>
              <a:spcBef>
                <a:spcPct val="20000"/>
              </a:spcBef>
            </a:pPr>
            <a:r>
              <a:rPr kumimoji="0" lang="ru-RU" sz="1100" b="0" i="0" u="none" strike="noStrike" kern="1200" cap="none" spc="0" normalizeH="0" baseline="0" noProof="0" dirty="0" smtClean="0">
                <a:ln>
                  <a:noFill/>
                </a:ln>
                <a:effectLst/>
                <a:uLnTx/>
                <a:uFillTx/>
                <a:latin typeface="Comic Sans MS" pitchFamily="66" charset="0"/>
              </a:rPr>
              <a:t>После снятия макияжа на влажную кожу лица, шеи и бюста нанести массажными движениями небольшое количество крем-пилинга.  Нежная масляно-кремовая структура нуги  и  позволит произвести приятный массаж и пилинг кожи.  Для более эффективного  очищения и питания кожи, рекомендуется оставить  пилинг  на  коже на 1-2 минуты. Возможно  небольшое ощущение пощипывания, обусловленное  активным  очищающим действием соляной основы . Смыть теплой водой. Срок годности 12 месяцев  Масса: 140 гр.</a:t>
            </a:r>
            <a:r>
              <a:rPr kumimoji="0" lang="ru-RU" sz="1100" b="1" i="0" u="none" strike="noStrike" kern="1200" cap="none" spc="0" normalizeH="0" baseline="0" noProof="0" dirty="0" smtClean="0">
                <a:ln>
                  <a:noFill/>
                </a:ln>
                <a:effectLst/>
                <a:uLnTx/>
                <a:uFillTx/>
                <a:latin typeface="Comic Sans MS" pitchFamily="66" charset="0"/>
              </a:rPr>
              <a:t> </a:t>
            </a:r>
          </a:p>
          <a:p>
            <a:pPr>
              <a:spcBef>
                <a:spcPct val="20000"/>
              </a:spcBef>
            </a:pPr>
            <a:r>
              <a:rPr lang="ru-RU" sz="1400" b="1" dirty="0">
                <a:latin typeface="Comic Sans MS" pitchFamily="66" charset="0"/>
                <a:ea typeface="Calibri" pitchFamily="34" charset="0"/>
                <a:cs typeface="Times New Roman" pitchFamily="18" charset="0"/>
              </a:rPr>
              <a:t>После процедуры очищения </a:t>
            </a:r>
            <a:r>
              <a:rPr lang="ru-RU" sz="1400" b="1" dirty="0" smtClean="0">
                <a:latin typeface="Comic Sans MS" pitchFamily="66" charset="0"/>
                <a:ea typeface="Calibri" pitchFamily="34" charset="0"/>
                <a:cs typeface="Times New Roman" pitchFamily="18" charset="0"/>
              </a:rPr>
              <a:t>на </a:t>
            </a:r>
            <a:r>
              <a:rPr lang="ru-RU" sz="1400" b="1" dirty="0">
                <a:latin typeface="Comic Sans MS" pitchFamily="66" charset="0"/>
                <a:ea typeface="Calibri" pitchFamily="34" charset="0"/>
                <a:cs typeface="Times New Roman" pitchFamily="18" charset="0"/>
              </a:rPr>
              <a:t>коже остается тонкая защитная пленка и приятный аромат.</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100" b="1" i="0" u="none" strike="noStrike" kern="1200" cap="none" spc="0" normalizeH="0" baseline="0" noProof="0" dirty="0" smtClean="0">
              <a:ln>
                <a:noFill/>
              </a:ln>
              <a:effectLst/>
              <a:uLnTx/>
              <a:uFillTx/>
              <a:latin typeface="Comic Sans MS" pitchFamily="66"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100" b="0" i="0" u="none" strike="noStrike" kern="1200" cap="none" spc="0" normalizeH="0" baseline="0" noProof="0" dirty="0" smtClean="0">
              <a:ln>
                <a:noFill/>
              </a:ln>
              <a:effectLst/>
              <a:uLnTx/>
              <a:uFillTx/>
              <a:latin typeface="Comic Sans MS" pitchFamily="66" charset="0"/>
            </a:endParaRPr>
          </a:p>
        </p:txBody>
      </p:sp>
      <p:pic>
        <p:nvPicPr>
          <p:cNvPr id="29" name="Рисунок 28" descr="нуга общ.jpg"/>
          <p:cNvPicPr>
            <a:picLocks noChangeAspect="1"/>
          </p:cNvPicPr>
          <p:nvPr/>
        </p:nvPicPr>
        <p:blipFill>
          <a:blip r:embed="rId2"/>
          <a:stretch>
            <a:fillRect/>
          </a:stretch>
        </p:blipFill>
        <p:spPr>
          <a:xfrm>
            <a:off x="1857356" y="1357298"/>
            <a:ext cx="5072098" cy="380807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285720" y="5072074"/>
            <a:ext cx="4000528" cy="1643074"/>
          </a:xfrm>
        </p:spPr>
        <p:txBody>
          <a:bodyPr>
            <a:noAutofit/>
          </a:bodyPr>
          <a:lstStyle/>
          <a:p>
            <a:r>
              <a:rPr lang="ru-RU" sz="1100" dirty="0">
                <a:latin typeface="Comic Sans MS" pitchFamily="66" charset="0"/>
              </a:rPr>
              <a:t>Состав: Пюре банана, манго  шунгитовая вода, Белая глина(каолин), пектин, лецитин, гиалуроновая кислота антиоксидантный комплекс, бензоат натрия, сорбат калия</a:t>
            </a:r>
            <a:br>
              <a:rPr lang="ru-RU" sz="1100" dirty="0">
                <a:latin typeface="Comic Sans MS" pitchFamily="66" charset="0"/>
              </a:rPr>
            </a:br>
            <a:r>
              <a:rPr lang="ru-RU" sz="1100" dirty="0">
                <a:latin typeface="Comic Sans MS" pitchFamily="66" charset="0"/>
              </a:rPr>
              <a:t>Масла: Какао, Ши (карите), Манго, Бабасу, Виноградной косточки,  Абрикосовой косточки, Авокадо;</a:t>
            </a:r>
            <a:br>
              <a:rPr lang="ru-RU" sz="1100" dirty="0">
                <a:latin typeface="Comic Sans MS" pitchFamily="66" charset="0"/>
              </a:rPr>
            </a:br>
            <a:r>
              <a:rPr lang="ru-RU" sz="1100" dirty="0">
                <a:latin typeface="Comic Sans MS" pitchFamily="66" charset="0"/>
              </a:rPr>
              <a:t>Экстракты: ламинария, алоэ-вера, яблока, винограда, эхинацеи, лопуха</a:t>
            </a:r>
          </a:p>
        </p:txBody>
      </p:sp>
      <p:sp>
        <p:nvSpPr>
          <p:cNvPr id="10" name="Заголовок 5"/>
          <p:cNvSpPr txBox="1">
            <a:spLocks/>
          </p:cNvSpPr>
          <p:nvPr/>
        </p:nvSpPr>
        <p:spPr>
          <a:xfrm>
            <a:off x="142844" y="214290"/>
            <a:ext cx="4357718" cy="1571636"/>
          </a:xfrm>
          <a:prstGeom prst="rect">
            <a:avLst/>
          </a:prstGeom>
        </p:spPr>
        <p:txBody>
          <a:bodyPr vert="horz" lIns="91440" tIns="45720" rIns="91440" bIns="45720" rtlCol="0" anchor="b">
            <a:normAutofit lnSpcReduction="10000"/>
          </a:bodyPr>
          <a:lstStyle/>
          <a:p>
            <a:pPr lvl="0" algn="ctr">
              <a:spcBef>
                <a:spcPct val="0"/>
              </a:spcBef>
            </a:pPr>
            <a:r>
              <a:rPr lang="ru-RU" b="1" dirty="0">
                <a:latin typeface="Comic Sans MS" pitchFamily="66" charset="0"/>
                <a:ea typeface="+mj-ea"/>
                <a:cs typeface="+mj-cs"/>
              </a:rPr>
              <a:t>Маска для век </a:t>
            </a:r>
          </a:p>
          <a:p>
            <a:pPr lvl="0" algn="ctr">
              <a:spcBef>
                <a:spcPct val="0"/>
              </a:spcBef>
            </a:pPr>
            <a:r>
              <a:rPr lang="ru-RU" b="1" dirty="0" smtClean="0">
                <a:latin typeface="Comic Sans MS" pitchFamily="66" charset="0"/>
                <a:ea typeface="+mj-ea"/>
                <a:cs typeface="+mj-cs"/>
              </a:rPr>
              <a:t>ТРОПИЧЕСКИЙ ФРЕШ</a:t>
            </a:r>
            <a:endParaRPr lang="ru-RU" b="1" dirty="0">
              <a:latin typeface="Comic Sans MS" pitchFamily="66" charset="0"/>
              <a:ea typeface="+mj-ea"/>
              <a:cs typeface="+mj-cs"/>
            </a:endParaRPr>
          </a:p>
          <a:p>
            <a:pPr algn="ctr">
              <a:spcBef>
                <a:spcPct val="0"/>
              </a:spcBef>
            </a:pPr>
            <a:r>
              <a:rPr kumimoji="0" lang="ru-RU" sz="1400" b="0" i="0" u="none" strike="noStrike" kern="1200" cap="none" spc="0" normalizeH="0" baseline="0" noProof="0" dirty="0" smtClean="0">
                <a:ln>
                  <a:noFill/>
                </a:ln>
                <a:solidFill>
                  <a:schemeClr val="tx1"/>
                </a:solidFill>
                <a:effectLst/>
                <a:uLnTx/>
                <a:uFillTx/>
                <a:latin typeface="Comic Sans MS" pitchFamily="66" charset="0"/>
                <a:ea typeface="+mj-ea"/>
                <a:cs typeface="+mj-cs"/>
              </a:rPr>
              <a:t>С ароматом клубники со сливками! </a:t>
            </a:r>
            <a:r>
              <a:rPr kumimoji="0" lang="ru-RU" sz="1400" b="1"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ru-RU" sz="1400" b="1" i="0" u="none" strike="noStrike" kern="1200" cap="none" spc="0" normalizeH="0" baseline="0" noProof="0" dirty="0" smtClean="0">
                <a:ln>
                  <a:noFill/>
                </a:ln>
                <a:solidFill>
                  <a:schemeClr val="tx1"/>
                </a:solidFill>
                <a:effectLst/>
                <a:uLnTx/>
                <a:uFillTx/>
                <a:latin typeface="Comic Sans MS" pitchFamily="66" charset="0"/>
                <a:ea typeface="+mj-ea"/>
                <a:cs typeface="+mj-cs"/>
              </a:rPr>
            </a:br>
            <a:r>
              <a:rPr lang="ru-RU" sz="1400" b="1" dirty="0"/>
              <a:t> </a:t>
            </a:r>
            <a:r>
              <a:rPr lang="ru-RU" sz="1300" b="1" dirty="0">
                <a:latin typeface="Comic Sans MS" pitchFamily="66" charset="0"/>
                <a:ea typeface="+mj-ea"/>
                <a:cs typeface="+mj-cs"/>
              </a:rPr>
              <a:t>для сухой кожи/ увлажняющая, тонизирующая</a:t>
            </a:r>
          </a:p>
          <a:p>
            <a:pPr lvl="0" algn="ctr">
              <a:spcBef>
                <a:spcPct val="0"/>
              </a:spcBef>
            </a:pPr>
            <a:r>
              <a:rPr lang="ru-RU" sz="1200" b="1" dirty="0">
                <a:latin typeface="Comic Sans MS" pitchFamily="66" charset="0"/>
                <a:ea typeface="+mj-ea"/>
                <a:cs typeface="+mj-cs"/>
              </a:rPr>
              <a:t>Увлажняющая маска омолаживает, регенерирует, разглаживает, тонизирует, повышает эластичность и упругость кожи</a:t>
            </a:r>
          </a:p>
        </p:txBody>
      </p:sp>
      <p:sp>
        <p:nvSpPr>
          <p:cNvPr id="6" name="Заголовок 5"/>
          <p:cNvSpPr txBox="1">
            <a:spLocks/>
          </p:cNvSpPr>
          <p:nvPr/>
        </p:nvSpPr>
        <p:spPr>
          <a:xfrm>
            <a:off x="4714876" y="214290"/>
            <a:ext cx="4143404" cy="1571636"/>
          </a:xfrm>
          <a:prstGeom prst="rect">
            <a:avLst/>
          </a:prstGeom>
        </p:spPr>
        <p:txBody>
          <a:bodyPr vert="horz" lIns="91440" tIns="45720" rIns="91440" bIns="45720" rtlCol="0" anchor="b">
            <a:normAutofit fontScale="70000" lnSpcReduction="20000"/>
          </a:bodyPr>
          <a:lstStyle/>
          <a:p>
            <a:pPr lvl="0" algn="ctr">
              <a:spcBef>
                <a:spcPct val="0"/>
              </a:spcBef>
            </a:pPr>
            <a:r>
              <a:rPr lang="ru-RU" sz="2400" b="1" dirty="0">
                <a:latin typeface="Comic Sans MS" pitchFamily="66" charset="0"/>
              </a:rPr>
              <a:t>Маска для </a:t>
            </a:r>
            <a:r>
              <a:rPr lang="ru-RU" sz="2400" b="1" dirty="0" smtClean="0">
                <a:latin typeface="Comic Sans MS" pitchFamily="66" charset="0"/>
              </a:rPr>
              <a:t>лица </a:t>
            </a:r>
            <a:endParaRPr lang="ru-RU" sz="2400" b="1" dirty="0">
              <a:latin typeface="Comic Sans MS" pitchFamily="66" charset="0"/>
            </a:endParaRPr>
          </a:p>
          <a:p>
            <a:pPr lvl="0" algn="ctr">
              <a:spcBef>
                <a:spcPct val="0"/>
              </a:spcBef>
            </a:pPr>
            <a:r>
              <a:rPr lang="ru-RU" sz="2400" b="1" dirty="0" smtClean="0">
                <a:latin typeface="Comic Sans MS" pitchFamily="66" charset="0"/>
              </a:rPr>
              <a:t>ЯГОДНЫЙ ФРЕШ</a:t>
            </a:r>
            <a:endParaRPr lang="ru-RU" sz="2400" b="1" dirty="0">
              <a:latin typeface="Comic Sans MS" pitchFamily="66" charset="0"/>
            </a:endParaRPr>
          </a:p>
          <a:p>
            <a:pPr algn="ctr">
              <a:spcBef>
                <a:spcPct val="0"/>
              </a:spcBef>
            </a:pPr>
            <a:r>
              <a:rPr lang="ru-RU" sz="1500" dirty="0">
                <a:latin typeface="Comic Sans MS" pitchFamily="66" charset="0"/>
                <a:ea typeface="+mj-ea"/>
                <a:cs typeface="+mj-cs"/>
              </a:rPr>
              <a:t>С  ароматом </a:t>
            </a:r>
            <a:r>
              <a:rPr lang="ru-RU" sz="1500" dirty="0" smtClean="0">
                <a:latin typeface="Comic Sans MS" pitchFamily="66" charset="0"/>
                <a:ea typeface="+mj-ea"/>
                <a:cs typeface="+mj-cs"/>
              </a:rPr>
              <a:t>красных ягод! </a:t>
            </a:r>
            <a:r>
              <a:rPr lang="ru-RU" sz="1500" dirty="0">
                <a:latin typeface="Comic Sans MS" pitchFamily="66" charset="0"/>
                <a:ea typeface="+mj-ea"/>
                <a:cs typeface="+mj-cs"/>
              </a:rPr>
              <a:t/>
            </a:r>
            <a:br>
              <a:rPr lang="ru-RU" sz="1500" dirty="0">
                <a:latin typeface="Comic Sans MS" pitchFamily="66" charset="0"/>
                <a:ea typeface="+mj-ea"/>
                <a:cs typeface="+mj-cs"/>
              </a:rPr>
            </a:br>
            <a:r>
              <a:rPr lang="ru-RU" sz="1400" b="1" dirty="0">
                <a:latin typeface="Comic Sans MS" pitchFamily="66" charset="0"/>
                <a:ea typeface="+mj-ea"/>
                <a:cs typeface="+mj-cs"/>
              </a:rPr>
              <a:t> для всех </a:t>
            </a:r>
            <a:r>
              <a:rPr lang="ru-RU" sz="1400" b="1" dirty="0" smtClean="0">
                <a:latin typeface="Comic Sans MS" pitchFamily="66" charset="0"/>
                <a:ea typeface="+mj-ea"/>
                <a:cs typeface="+mj-cs"/>
              </a:rPr>
              <a:t>типов/антиоксидантная </a:t>
            </a:r>
            <a:r>
              <a:rPr lang="ru-RU" sz="1400" b="1" dirty="0">
                <a:latin typeface="Comic Sans MS" pitchFamily="66" charset="0"/>
                <a:ea typeface="+mj-ea"/>
                <a:cs typeface="+mj-cs"/>
              </a:rPr>
              <a:t>защита, омолаживающая</a:t>
            </a:r>
          </a:p>
          <a:p>
            <a:pPr algn="ctr">
              <a:spcBef>
                <a:spcPct val="0"/>
              </a:spcBef>
            </a:pPr>
            <a:r>
              <a:rPr lang="ru-RU" sz="1500" b="1" dirty="0">
                <a:latin typeface="Comic Sans MS" pitchFamily="66" charset="0"/>
                <a:ea typeface="+mj-ea"/>
                <a:cs typeface="+mj-cs"/>
              </a:rPr>
              <a:t>Активная маска восстанавливает систему регенерации кожи, обладает сильнейшим антиоксидантным действием, улучшает состояние кожи, обновляет кожный покров </a:t>
            </a:r>
          </a:p>
          <a:p>
            <a:pPr algn="ctr">
              <a:spcBef>
                <a:spcPct val="0"/>
              </a:spcBef>
            </a:pPr>
            <a:r>
              <a:rPr lang="ru-RU" sz="1400" b="1" dirty="0" smtClean="0">
                <a:latin typeface="Comic Sans MS" pitchFamily="66" charset="0"/>
                <a:ea typeface="+mj-ea"/>
                <a:cs typeface="+mj-cs"/>
              </a:rPr>
              <a:t> </a:t>
            </a:r>
            <a:endParaRPr lang="ru-RU" sz="1400" b="1" dirty="0">
              <a:latin typeface="Comic Sans MS" pitchFamily="66" charset="0"/>
              <a:ea typeface="+mj-ea"/>
              <a:cs typeface="+mj-cs"/>
            </a:endParaRPr>
          </a:p>
        </p:txBody>
      </p:sp>
      <p:sp>
        <p:nvSpPr>
          <p:cNvPr id="7" name="Заголовок 5"/>
          <p:cNvSpPr txBox="1">
            <a:spLocks/>
          </p:cNvSpPr>
          <p:nvPr/>
        </p:nvSpPr>
        <p:spPr>
          <a:xfrm>
            <a:off x="4572000" y="4929198"/>
            <a:ext cx="4000528" cy="1785950"/>
          </a:xfrm>
          <a:prstGeom prst="rect">
            <a:avLst/>
          </a:prstGeom>
        </p:spPr>
        <p:txBody>
          <a:bodyPr vert="horz" lIns="91440" tIns="45720" rIns="91440" bIns="45720" rtlCol="0" anchor="b">
            <a:noAutofit/>
          </a:bodyPr>
          <a:lstStyle/>
          <a:p>
            <a:r>
              <a:rPr lang="ru-RU" sz="1100" b="1" dirty="0">
                <a:latin typeface="Comic Sans MS" pitchFamily="66" charset="0"/>
                <a:ea typeface="+mj-ea"/>
                <a:cs typeface="+mj-cs"/>
              </a:rPr>
              <a:t>Состав: Сок клюквы, вишни, смородины, Антиоксидактный комплекс клюквы, шунгитовая вода,  каолин (белая глина), пектин , лецитин, гиалуроновая кислота антиоксидантный комплекс, бензоат натрия, сорбат калия</a:t>
            </a:r>
          </a:p>
          <a:p>
            <a:r>
              <a:rPr lang="ru-RU" sz="1100" b="1" dirty="0">
                <a:latin typeface="Comic Sans MS" pitchFamily="66" charset="0"/>
                <a:ea typeface="+mj-ea"/>
                <a:cs typeface="+mj-cs"/>
              </a:rPr>
              <a:t>Масла: Какао, Ши (карите), Виноградной косточки,  Сamelina sativa, облепиховое масло;</a:t>
            </a:r>
          </a:p>
          <a:p>
            <a:r>
              <a:rPr lang="ru-RU" sz="1100" b="1" dirty="0">
                <a:latin typeface="Comic Sans MS" pitchFamily="66" charset="0"/>
                <a:ea typeface="+mj-ea"/>
                <a:cs typeface="+mj-cs"/>
              </a:rPr>
              <a:t>Экстракты: малины(ягода), яблоко(плод), виноград (косточка), граната (кожура и косточка), калины (ягода), клюквы</a:t>
            </a:r>
          </a:p>
        </p:txBody>
      </p:sp>
      <p:pic>
        <p:nvPicPr>
          <p:cNvPr id="8" name="Рисунок 7" descr="ФРЕШ ТРОПИЧ.jpg"/>
          <p:cNvPicPr>
            <a:picLocks noChangeAspect="1"/>
          </p:cNvPicPr>
          <p:nvPr/>
        </p:nvPicPr>
        <p:blipFill>
          <a:blip r:embed="rId2"/>
          <a:stretch>
            <a:fillRect/>
          </a:stretch>
        </p:blipFill>
        <p:spPr>
          <a:xfrm>
            <a:off x="285720" y="1857364"/>
            <a:ext cx="4025900" cy="3022600"/>
          </a:xfrm>
          <a:prstGeom prst="rect">
            <a:avLst/>
          </a:prstGeom>
        </p:spPr>
      </p:pic>
      <p:pic>
        <p:nvPicPr>
          <p:cNvPr id="9" name="Рисунок 8" descr="ФРЕШ ЯГОДНЫЙ.jpg"/>
          <p:cNvPicPr>
            <a:picLocks noChangeAspect="1"/>
          </p:cNvPicPr>
          <p:nvPr/>
        </p:nvPicPr>
        <p:blipFill>
          <a:blip r:embed="rId3"/>
          <a:stretch>
            <a:fillRect/>
          </a:stretch>
        </p:blipFill>
        <p:spPr>
          <a:xfrm>
            <a:off x="4714876" y="1857364"/>
            <a:ext cx="4025900" cy="3022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142844" y="1"/>
            <a:ext cx="8643998" cy="1877437"/>
          </a:xfrm>
          <a:prstGeom prst="rect">
            <a:avLst/>
          </a:prstGeom>
        </p:spPr>
        <p:txBody>
          <a:bodyPr wrap="square">
            <a:spAutoFit/>
          </a:bodyPr>
          <a:lstStyle/>
          <a:p>
            <a:pPr algn="ctr"/>
            <a:endParaRPr lang="ru-RU" sz="2000" dirty="0" smtClean="0">
              <a:latin typeface="Comic Sans MS" pitchFamily="66" charset="0"/>
            </a:endParaRPr>
          </a:p>
          <a:p>
            <a:pPr algn="ctr"/>
            <a:r>
              <a:rPr lang="ru-RU" sz="2000" dirty="0" smtClean="0">
                <a:latin typeface="Comic Sans MS" pitchFamily="66" charset="0"/>
              </a:rPr>
              <a:t>Рецепт шоколадных масок для тела </a:t>
            </a:r>
            <a:r>
              <a:rPr lang="en-US" sz="2000" dirty="0" smtClean="0">
                <a:latin typeface="Comic Sans MS" pitchFamily="66" charset="0"/>
              </a:rPr>
              <a:t>TM ChocoLatte</a:t>
            </a:r>
            <a:endParaRPr lang="ru-RU" sz="2000" dirty="0" smtClean="0">
              <a:latin typeface="Comic Sans MS" pitchFamily="66" charset="0"/>
            </a:endParaRPr>
          </a:p>
          <a:p>
            <a:pPr algn="ctr"/>
            <a:r>
              <a:rPr lang="ru-RU" sz="2000" dirty="0" smtClean="0">
                <a:latin typeface="Comic Sans MS" pitchFamily="66" charset="0"/>
              </a:rPr>
              <a:t> под общим «вкусным» названием ШОКОЛАДНОЕ ОБЕРТЫВАНИЕ!</a:t>
            </a:r>
          </a:p>
          <a:p>
            <a:pPr algn="ctr"/>
            <a:r>
              <a:rPr lang="ru-RU" sz="1400" dirty="0">
                <a:latin typeface="Comic Sans MS" pitchFamily="66" charset="0"/>
              </a:rPr>
              <a:t>Высокопитательная натуральная ШОКОЛАДНАЯ маска для </a:t>
            </a:r>
            <a:r>
              <a:rPr lang="ru-RU" sz="1400" dirty="0" smtClean="0">
                <a:latin typeface="Comic Sans MS" pitchFamily="66" charset="0"/>
              </a:rPr>
              <a:t>тела,</a:t>
            </a:r>
            <a:r>
              <a:rPr lang="ru-RU" sz="1400" b="1" dirty="0" smtClean="0">
                <a:latin typeface="Comic Sans MS" pitchFamily="66" charset="0"/>
              </a:rPr>
              <a:t> </a:t>
            </a:r>
          </a:p>
          <a:p>
            <a:pPr algn="ctr"/>
            <a:r>
              <a:rPr lang="ru-RU" sz="1400" b="1" dirty="0" smtClean="0">
                <a:latin typeface="Comic Sans MS" pitchFamily="66" charset="0"/>
              </a:rPr>
              <a:t>обогащенная </a:t>
            </a:r>
            <a:r>
              <a:rPr lang="ru-RU" sz="1400" b="1" dirty="0">
                <a:latin typeface="Comic Sans MS" pitchFamily="66" charset="0"/>
              </a:rPr>
              <a:t>экстрактами и ценными косметическими маслами! </a:t>
            </a:r>
            <a:endParaRPr lang="ru-RU" sz="1400" b="1" dirty="0" smtClean="0">
              <a:latin typeface="Comic Sans MS" pitchFamily="66" charset="0"/>
            </a:endParaRPr>
          </a:p>
          <a:p>
            <a:pPr algn="ctr"/>
            <a:r>
              <a:rPr lang="ru-RU" sz="1400" b="1" dirty="0" smtClean="0">
                <a:latin typeface="Comic Sans MS" pitchFamily="66" charset="0"/>
              </a:rPr>
              <a:t>Новейшая</a:t>
            </a:r>
            <a:r>
              <a:rPr lang="ru-RU" sz="1400" b="1" dirty="0">
                <a:latin typeface="Comic Sans MS" pitchFamily="66" charset="0"/>
              </a:rPr>
              <a:t>, эффективная и, несомненно, самая вкусная косметологическая процедура "Шоколадное обертывание"! </a:t>
            </a:r>
          </a:p>
        </p:txBody>
      </p:sp>
      <p:sp>
        <p:nvSpPr>
          <p:cNvPr id="28" name="Текст 4"/>
          <p:cNvSpPr txBox="1">
            <a:spLocks/>
          </p:cNvSpPr>
          <p:nvPr/>
        </p:nvSpPr>
        <p:spPr>
          <a:xfrm>
            <a:off x="214282" y="5429264"/>
            <a:ext cx="8715436" cy="121444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100" b="1" i="0" u="none" strike="noStrike" kern="1200" cap="none" spc="0" normalizeH="0" baseline="0" noProof="0" dirty="0" smtClean="0">
                <a:ln>
                  <a:noFill/>
                </a:ln>
                <a:effectLst/>
                <a:uLnTx/>
                <a:uFillTx/>
                <a:latin typeface="Comic Sans MS" pitchFamily="66" charset="0"/>
              </a:rPr>
              <a:t>Рекомендации по применению:</a:t>
            </a:r>
            <a:endParaRPr kumimoji="0" lang="ru-RU" sz="1100" b="0" i="0" u="none" strike="noStrike" kern="1200" cap="none" spc="0" normalizeH="0" baseline="0" noProof="0" dirty="0" smtClean="0">
              <a:ln>
                <a:noFill/>
              </a:ln>
              <a:effectLst/>
              <a:uLnTx/>
              <a:uFillTx/>
              <a:latin typeface="Comic Sans MS" pitchFamily="66" charset="0"/>
            </a:endParaRPr>
          </a:p>
          <a:p>
            <a:pPr lvl="0">
              <a:spcBef>
                <a:spcPct val="20000"/>
              </a:spcBef>
            </a:pPr>
            <a:r>
              <a:rPr lang="ru-RU" sz="1200" dirty="0">
                <a:latin typeface="Comic Sans MS" pitchFamily="66" charset="0"/>
              </a:rPr>
              <a:t>Нанести крем-маску на кожу тонким слоем.  Рекомендуется пленочное обертывание по телу. Через 15-20 минут смыть маску теплой водой. Рекомендуемый </a:t>
            </a:r>
            <a:r>
              <a:rPr lang="ru-RU" sz="1200" dirty="0" smtClean="0">
                <a:latin typeface="Comic Sans MS" pitchFamily="66" charset="0"/>
              </a:rPr>
              <a:t>курс </a:t>
            </a:r>
            <a:r>
              <a:rPr lang="ru-RU" sz="1200" dirty="0">
                <a:latin typeface="Comic Sans MS" pitchFamily="66" charset="0"/>
              </a:rPr>
              <a:t>2-3 раза в неделю. </a:t>
            </a:r>
            <a:endParaRPr lang="ru-RU" sz="1200" dirty="0" smtClean="0">
              <a:latin typeface="Comic Sans MS" pitchFamily="66" charset="0"/>
            </a:endParaRPr>
          </a:p>
          <a:p>
            <a:pPr lvl="0">
              <a:spcBef>
                <a:spcPct val="20000"/>
              </a:spcBef>
            </a:pPr>
            <a:r>
              <a:rPr lang="ru-RU" sz="1200" dirty="0" smtClean="0">
                <a:latin typeface="Comic Sans MS" pitchFamily="66" charset="0"/>
              </a:rPr>
              <a:t>Срок годности 12 месяцев. </a:t>
            </a:r>
          </a:p>
          <a:p>
            <a:pPr lvl="0">
              <a:spcBef>
                <a:spcPct val="20000"/>
              </a:spcBef>
            </a:pPr>
            <a:r>
              <a:rPr lang="ru-RU" sz="1200" dirty="0" smtClean="0">
                <a:latin typeface="Comic Sans MS" pitchFamily="66" charset="0"/>
              </a:rPr>
              <a:t>Масса 100гр</a:t>
            </a:r>
            <a:endParaRPr lang="ru-RU" sz="1200" dirty="0">
              <a:latin typeface="Comic Sans MS" pitchFamily="66" charset="0"/>
            </a:endParaRPr>
          </a:p>
          <a:p>
            <a:pPr lvl="0">
              <a:spcBef>
                <a:spcPct val="20000"/>
              </a:spcBef>
            </a:pPr>
            <a:endParaRPr kumimoji="0" lang="ru-RU" sz="1100" b="0" i="0" u="none" strike="noStrike" kern="1200" cap="none" spc="0" normalizeH="0" baseline="0" noProof="0" dirty="0" smtClean="0">
              <a:ln>
                <a:noFill/>
              </a:ln>
              <a:effectLst/>
              <a:uLnTx/>
              <a:uFillTx/>
              <a:latin typeface="Comic Sans MS" pitchFamily="66" charset="0"/>
            </a:endParaRPr>
          </a:p>
        </p:txBody>
      </p:sp>
      <p:sp>
        <p:nvSpPr>
          <p:cNvPr id="5" name="Прямоугольник 4"/>
          <p:cNvSpPr/>
          <p:nvPr/>
        </p:nvSpPr>
        <p:spPr>
          <a:xfrm>
            <a:off x="1643042" y="0"/>
            <a:ext cx="5643602" cy="461665"/>
          </a:xfrm>
          <a:prstGeom prst="rect">
            <a:avLst/>
          </a:prstGeom>
        </p:spPr>
        <p:txBody>
          <a:bodyPr wrap="square">
            <a:spAutoFit/>
          </a:bodyPr>
          <a:lstStyle/>
          <a:p>
            <a:pPr algn="ctr"/>
            <a:r>
              <a:rPr lang="ru-RU" sz="2400" b="1" dirty="0" smtClean="0">
                <a:solidFill>
                  <a:schemeClr val="tx1"/>
                </a:solidFill>
                <a:latin typeface="Comic Sans MS" pitchFamily="66" charset="0"/>
              </a:rPr>
              <a:t>Фирменное блюдо!</a:t>
            </a:r>
            <a:endParaRPr lang="ru-RU" sz="2400" dirty="0"/>
          </a:p>
        </p:txBody>
      </p:sp>
      <p:pic>
        <p:nvPicPr>
          <p:cNvPr id="7" name="Рисунок 6" descr="оберт общ.jpg"/>
          <p:cNvPicPr>
            <a:picLocks noChangeAspect="1"/>
          </p:cNvPicPr>
          <p:nvPr/>
        </p:nvPicPr>
        <p:blipFill>
          <a:blip r:embed="rId2"/>
          <a:stretch>
            <a:fillRect/>
          </a:stretch>
        </p:blipFill>
        <p:spPr>
          <a:xfrm>
            <a:off x="2357422" y="1785926"/>
            <a:ext cx="4799032" cy="360305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285720" y="214290"/>
            <a:ext cx="8429684" cy="6429420"/>
          </a:xfrm>
        </p:spPr>
        <p:txBody>
          <a:bodyPr>
            <a:noAutofit/>
          </a:bodyPr>
          <a:lstStyle/>
          <a:p>
            <a:r>
              <a:rPr lang="ru-RU" sz="1400" b="0" dirty="0">
                <a:latin typeface="Comic Sans MS" pitchFamily="66" charset="0"/>
              </a:rPr>
              <a:t>ШОКОЛАДНОЕ ОБЕРТЫВАНИЕ - это новейшая и, несомненно, самая вкусная косметологическая процедура. Шоколадные обертывания доступны и в домашних условиях! Доказано, что шоколадные обертывания отлично снимают стресс, вызывают прилив сил и поднимают настроение.</a:t>
            </a:r>
            <a:br>
              <a:rPr lang="ru-RU" sz="1400" b="0" dirty="0">
                <a:latin typeface="Comic Sans MS" pitchFamily="66" charset="0"/>
              </a:rPr>
            </a:br>
            <a:r>
              <a:rPr lang="ru-RU" sz="1400" b="0" dirty="0">
                <a:latin typeface="Comic Sans MS" pitchFamily="66" charset="0"/>
              </a:rPr>
              <a:t>Почему именно шоколад? </a:t>
            </a:r>
            <a:br>
              <a:rPr lang="ru-RU" sz="1400" b="0" dirty="0">
                <a:latin typeface="Comic Sans MS" pitchFamily="66" charset="0"/>
              </a:rPr>
            </a:br>
            <a:r>
              <a:rPr lang="ru-RU" sz="1400" b="0" dirty="0">
                <a:latin typeface="Comic Sans MS" pitchFamily="66" charset="0"/>
              </a:rPr>
              <a:t>После шоколадного воздействия кожа прекрасно очищается, исчезают пигментные пятна и угри. </a:t>
            </a:r>
            <a:br>
              <a:rPr lang="ru-RU" sz="1400" b="0" dirty="0">
                <a:latin typeface="Comic Sans MS" pitchFamily="66" charset="0"/>
              </a:rPr>
            </a:br>
            <a:r>
              <a:rPr lang="ru-RU" sz="1400" b="0" dirty="0">
                <a:latin typeface="Comic Sans MS" pitchFamily="66" charset="0"/>
              </a:rPr>
              <a:t>В результате шоколадных обертываний корректируются также фигура и вес. </a:t>
            </a:r>
            <a:br>
              <a:rPr lang="ru-RU" sz="1400" b="0" dirty="0">
                <a:latin typeface="Comic Sans MS" pitchFamily="66" charset="0"/>
              </a:rPr>
            </a:br>
            <a:r>
              <a:rPr lang="ru-RU" sz="1400" b="0" dirty="0">
                <a:latin typeface="Comic Sans MS" pitchFamily="66" charset="0"/>
              </a:rPr>
              <a:t>Шоколадные обертывания – дают ярко выраженный антицеллюлитный эффект.</a:t>
            </a:r>
            <a:br>
              <a:rPr lang="ru-RU" sz="1400" b="0" dirty="0">
                <a:latin typeface="Comic Sans MS" pitchFamily="66" charset="0"/>
              </a:rPr>
            </a:br>
            <a:r>
              <a:rPr lang="ru-RU" sz="1400" b="0" dirty="0">
                <a:latin typeface="Comic Sans MS" pitchFamily="66" charset="0"/>
              </a:rPr>
              <a:t>Итак, процедура: на все тело наносится тонкий слой теплого шоколада.</a:t>
            </a:r>
            <a:br>
              <a:rPr lang="ru-RU" sz="1400" b="0" dirty="0">
                <a:latin typeface="Comic Sans MS" pitchFamily="66" charset="0"/>
              </a:rPr>
            </a:br>
            <a:r>
              <a:rPr lang="ru-RU" sz="1400" b="0" dirty="0">
                <a:latin typeface="Comic Sans MS" pitchFamily="66" charset="0"/>
              </a:rPr>
              <a:t>Теплый, горький, восхитительно ароматный - это настоящее осуществление детской мечты. Дальше тело покрывается пленкой, чтобы сладкая смесь не высыхала.</a:t>
            </a:r>
            <a:br>
              <a:rPr lang="ru-RU" sz="1400" b="0" dirty="0">
                <a:latin typeface="Comic Sans MS" pitchFamily="66" charset="0"/>
              </a:rPr>
            </a:br>
            <a:r>
              <a:rPr lang="ru-RU" sz="1400" b="0" dirty="0">
                <a:latin typeface="Comic Sans MS" pitchFamily="66" charset="0"/>
              </a:rPr>
              <a:t>В таком аппетитном виде вы лежите в комнате с приглушенным освещением и тихой музыкой. </a:t>
            </a:r>
            <a:br>
              <a:rPr lang="ru-RU" sz="1400" b="0" dirty="0">
                <a:latin typeface="Comic Sans MS" pitchFamily="66" charset="0"/>
              </a:rPr>
            </a:br>
            <a:r>
              <a:rPr lang="ru-RU" sz="1400" b="0" dirty="0">
                <a:latin typeface="Comic Sans MS" pitchFamily="66" charset="0"/>
              </a:rPr>
              <a:t>После процедуры надо принять душ, смыть с себя весь шоколад. И обнаружить, что тело стало нежным и удивительно приятным на ощупь, а кожа приобрела золотистый оттенок. Никаких кремов или масел после этого не требуется.</a:t>
            </a:r>
            <a:br>
              <a:rPr lang="ru-RU" sz="1400" b="0" dirty="0">
                <a:latin typeface="Comic Sans MS" pitchFamily="66" charset="0"/>
              </a:rPr>
            </a:br>
            <a:r>
              <a:rPr lang="ru-RU" sz="1400" b="0" dirty="0">
                <a:latin typeface="Comic Sans MS" pitchFamily="66" charset="0"/>
              </a:rPr>
              <a:t>Процедура «шоколадные обертывания» высвобождает гормоны радости, удовольствия, настроение приподнимается, улучшается общее эмоциональное состояние. Все эти качества делают шоколадные обертывания незаменимым компонентом anti-age (омолаживающей) терапии.</a:t>
            </a:r>
            <a:br>
              <a:rPr lang="ru-RU" sz="1400" b="0" dirty="0">
                <a:latin typeface="Comic Sans MS" pitchFamily="66" charset="0"/>
              </a:rPr>
            </a:br>
            <a:r>
              <a:rPr lang="ru-RU" sz="1400" b="0" dirty="0" smtClean="0">
                <a:latin typeface="Comic Sans MS" pitchFamily="66" charset="0"/>
              </a:rPr>
              <a:t>В </a:t>
            </a:r>
            <a:r>
              <a:rPr lang="ru-RU" sz="1400" b="0" dirty="0">
                <a:latin typeface="Comic Sans MS" pitchFamily="66" charset="0"/>
              </a:rPr>
              <a:t>чем же заключается косметическая магия шоколада?</a:t>
            </a:r>
            <a:br>
              <a:rPr lang="ru-RU" sz="1400" b="0" dirty="0">
                <a:latin typeface="Comic Sans MS" pitchFamily="66" charset="0"/>
              </a:rPr>
            </a:br>
            <a:r>
              <a:rPr lang="ru-RU" sz="1400" b="0" dirty="0">
                <a:latin typeface="Comic Sans MS" pitchFamily="66" charset="0"/>
              </a:rPr>
              <a:t>Шоколад — это натуральный растительный ингредиент и самый сильный природный антиоксидант. Его вкусовые качества были раскрыты еще три тысячи лет назад. Для изготовления напитка «чоколатль», от которого и произошло название «шоколад», древние ацтеки использовали плоды шоколадного дерева. Шоколад они считали пищей богов</a:t>
            </a:r>
            <a:r>
              <a:rPr lang="ru-RU" sz="1400" b="0" dirty="0" smtClean="0">
                <a:latin typeface="Comic Sans MS" pitchFamily="66" charset="0"/>
              </a:rPr>
              <a:t>. </a:t>
            </a:r>
            <a:br>
              <a:rPr lang="ru-RU" sz="1400" b="0" dirty="0" smtClean="0">
                <a:latin typeface="Comic Sans MS" pitchFamily="66" charset="0"/>
              </a:rPr>
            </a:br>
            <a:r>
              <a:rPr lang="ru-RU" sz="1400" b="0" dirty="0" smtClean="0">
                <a:latin typeface="Comic Sans MS" pitchFamily="66" charset="0"/>
              </a:rPr>
              <a:t>Шоколад – это не только любимое лакомство многих. Это еще и очень полезное омолаживающее средство, используемое для всевозможных косметических процедур. </a:t>
            </a:r>
            <a:br>
              <a:rPr lang="ru-RU" sz="1400" b="0" dirty="0" smtClean="0">
                <a:latin typeface="Comic Sans MS" pitchFamily="66" charset="0"/>
              </a:rPr>
            </a:br>
            <a:endParaRPr lang="ru-RU" sz="1400" b="0" dirty="0">
              <a:latin typeface="Comic Sans MS" pitchFamily="66"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285720" y="428604"/>
            <a:ext cx="8429684" cy="6215106"/>
          </a:xfrm>
        </p:spPr>
        <p:txBody>
          <a:bodyPr>
            <a:normAutofit fontScale="90000"/>
          </a:bodyPr>
          <a:lstStyle/>
          <a:p>
            <a:r>
              <a:rPr lang="ru-RU" sz="1400" b="0" dirty="0">
                <a:latin typeface="Comic Sans MS" pitchFamily="66" charset="0"/>
              </a:rPr>
              <a:t>Лечебное воздействие шоколадных процедур обусловлено уникальным составом и свойствами какао-бобов:</a:t>
            </a:r>
            <a:br>
              <a:rPr lang="ru-RU" sz="1400" b="0" dirty="0">
                <a:latin typeface="Comic Sans MS" pitchFamily="66" charset="0"/>
              </a:rPr>
            </a:br>
            <a:r>
              <a:rPr lang="ru-RU" sz="1400" b="0" dirty="0">
                <a:latin typeface="Comic Sans MS" pitchFamily="66" charset="0"/>
              </a:rPr>
              <a:t>Какао-масло составляет 55 % от массы какао-бобов. Именно какао-масло придает шоколаду райский вкус и аромат. Кроме этого, оно является ценным косметическим продуктом. В его состав входит витамин F — полиненасыщенные жирные кислоты, которые очень благоприятны в косметических целях, поскольку восстанавливают защитный слой кожи, препятствуют потере влаги и смягчают кожу. Стеариновая, пальмитиновая, олеиновая, линоленовая кислоты восстанавливают жизненные свойства клеток кожи, способствуют образованию молодых клеток и восстанавливают поврежденные.</a:t>
            </a:r>
            <a:br>
              <a:rPr lang="ru-RU" sz="1400" b="0" dirty="0">
                <a:latin typeface="Comic Sans MS" pitchFamily="66" charset="0"/>
              </a:rPr>
            </a:br>
            <a:r>
              <a:rPr lang="ru-RU" sz="1400" b="0" dirty="0" smtClean="0">
                <a:latin typeface="Comic Sans MS" pitchFamily="66" charset="0"/>
              </a:rPr>
              <a:t/>
            </a:r>
            <a:br>
              <a:rPr lang="ru-RU" sz="1400" b="0" dirty="0" smtClean="0">
                <a:latin typeface="Comic Sans MS" pitchFamily="66" charset="0"/>
              </a:rPr>
            </a:br>
            <a:r>
              <a:rPr lang="ru-RU" sz="1400" dirty="0" smtClean="0">
                <a:latin typeface="Comic Sans MS" pitchFamily="66" charset="0"/>
              </a:rPr>
              <a:t>Кофеин </a:t>
            </a:r>
            <a:r>
              <a:rPr lang="ru-RU" sz="1400" b="0" dirty="0">
                <a:latin typeface="Comic Sans MS" pitchFamily="66" charset="0"/>
              </a:rPr>
              <a:t>— натуральный энергетик. Он нормализует обмен клеток кожи, стимулирует кровообращение и оказывает тонизирующее действие. Именно поэтому кофеин часто используют в косметических средствах для моделирования фигуры.</a:t>
            </a:r>
            <a:br>
              <a:rPr lang="ru-RU" sz="1400" b="0" dirty="0">
                <a:latin typeface="Comic Sans MS" pitchFamily="66" charset="0"/>
              </a:rPr>
            </a:br>
            <a:r>
              <a:rPr lang="ru-RU" sz="1400" b="0" dirty="0" smtClean="0">
                <a:latin typeface="Comic Sans MS" pitchFamily="66" charset="0"/>
              </a:rPr>
              <a:t/>
            </a:r>
            <a:br>
              <a:rPr lang="ru-RU" sz="1400" b="0" dirty="0" smtClean="0">
                <a:latin typeface="Comic Sans MS" pitchFamily="66" charset="0"/>
              </a:rPr>
            </a:br>
            <a:r>
              <a:rPr lang="ru-RU" sz="1400" dirty="0" smtClean="0">
                <a:latin typeface="Comic Sans MS" pitchFamily="66" charset="0"/>
              </a:rPr>
              <a:t>Полифенолы </a:t>
            </a:r>
            <a:r>
              <a:rPr lang="ru-RU" sz="1400" dirty="0">
                <a:latin typeface="Comic Sans MS" pitchFamily="66" charset="0"/>
              </a:rPr>
              <a:t>и флавоноиды</a:t>
            </a:r>
            <a:r>
              <a:rPr lang="ru-RU" sz="1400" b="0" dirty="0">
                <a:latin typeface="Comic Sans MS" pitchFamily="66" charset="0"/>
              </a:rPr>
              <a:t>. За счет их содержания в какао-бобах тот же темный шоколад считается сильнейшим природным антиоксидантом. Эти натуральные вещества останавливают преждевременное старение кожи: нейтрализуют действие свободных радикалов, поддерживают тонус кожи и предотвращают появление морщин.</a:t>
            </a:r>
            <a:br>
              <a:rPr lang="ru-RU" sz="1400" b="0" dirty="0">
                <a:latin typeface="Comic Sans MS" pitchFamily="66" charset="0"/>
              </a:rPr>
            </a:br>
            <a:r>
              <a:rPr lang="ru-RU" sz="1400" b="0" dirty="0" smtClean="0">
                <a:latin typeface="Comic Sans MS" pitchFamily="66" charset="0"/>
              </a:rPr>
              <a:t/>
            </a:r>
            <a:br>
              <a:rPr lang="ru-RU" sz="1400" b="0" dirty="0" smtClean="0">
                <a:latin typeface="Comic Sans MS" pitchFamily="66" charset="0"/>
              </a:rPr>
            </a:br>
            <a:r>
              <a:rPr lang="ru-RU" sz="1400" dirty="0" smtClean="0">
                <a:latin typeface="Comic Sans MS" pitchFamily="66" charset="0"/>
              </a:rPr>
              <a:t>Теобромин </a:t>
            </a:r>
            <a:r>
              <a:rPr lang="ru-RU" sz="1400" dirty="0">
                <a:latin typeface="Comic Sans MS" pitchFamily="66" charset="0"/>
              </a:rPr>
              <a:t>и теофиллин</a:t>
            </a:r>
            <a:r>
              <a:rPr lang="ru-RU" sz="1400" b="0" dirty="0">
                <a:latin typeface="Comic Sans MS" pitchFamily="66" charset="0"/>
              </a:rPr>
              <a:t> — эти вещества активизируют биохимические реакции в коже и обеспечивают сильнейший лифтинг-эффект.</a:t>
            </a:r>
            <a:br>
              <a:rPr lang="ru-RU" sz="1400" b="0" dirty="0">
                <a:latin typeface="Comic Sans MS" pitchFamily="66" charset="0"/>
              </a:rPr>
            </a:br>
            <a:r>
              <a:rPr lang="ru-RU" sz="1400" b="0" dirty="0" smtClean="0">
                <a:latin typeface="Comic Sans MS" pitchFamily="66" charset="0"/>
              </a:rPr>
              <a:t/>
            </a:r>
            <a:br>
              <a:rPr lang="ru-RU" sz="1400" b="0" dirty="0" smtClean="0">
                <a:latin typeface="Comic Sans MS" pitchFamily="66" charset="0"/>
              </a:rPr>
            </a:br>
            <a:r>
              <a:rPr lang="ru-RU" sz="1400" b="0" dirty="0" smtClean="0">
                <a:latin typeface="Comic Sans MS" pitchFamily="66" charset="0"/>
              </a:rPr>
              <a:t>Шоколад </a:t>
            </a:r>
            <a:r>
              <a:rPr lang="ru-RU" sz="1400" b="0" dirty="0">
                <a:latin typeface="Comic Sans MS" pitchFamily="66" charset="0"/>
              </a:rPr>
              <a:t>вызывает выработку в нашем организме гормонов эндорфинов, которые дарят нам ощущения удовольствия и наслаждения. Не зря их называют «гормонами счастья». Помимо этого, шоколад моментально поднимает настроение, так как стимулирует выработку в организме серотонина, который также называют «гормоном счастья». Вот почему, используя шоколадную косметику, человек словно заряжается положительной энергией, он полон сил и оптимизма, чувствует себя абсолютно счастливым! </a:t>
            </a:r>
            <a:br>
              <a:rPr lang="ru-RU" sz="1400" b="0" dirty="0">
                <a:latin typeface="Comic Sans MS" pitchFamily="66" charset="0"/>
              </a:rPr>
            </a:br>
            <a:r>
              <a:rPr lang="ru-RU" sz="1400" b="0" dirty="0" smtClean="0">
                <a:latin typeface="Comic Sans MS" pitchFamily="66" charset="0"/>
              </a:rPr>
              <a:t/>
            </a:r>
            <a:br>
              <a:rPr lang="ru-RU" sz="1400" b="0" dirty="0" smtClean="0">
                <a:latin typeface="Comic Sans MS" pitchFamily="66" charset="0"/>
              </a:rPr>
            </a:br>
            <a:r>
              <a:rPr lang="ru-RU" sz="1400" b="0" dirty="0" smtClean="0">
                <a:latin typeface="Comic Sans MS" pitchFamily="66" charset="0"/>
              </a:rPr>
              <a:t>И </a:t>
            </a:r>
            <a:r>
              <a:rPr lang="ru-RU" sz="1400" b="0" dirty="0">
                <a:latin typeface="Comic Sans MS" pitchFamily="66" charset="0"/>
              </a:rPr>
              <a:t>еще: внимание, милые женщины! Шоколад выступает в роли афродизиака, то есть повышает сексуальное влечение! Так что с шоколадной косметикой вы почувствуете себя действительно моложе! Эффект будет и внешним, и внутренним.</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285720" y="5214950"/>
            <a:ext cx="4000528" cy="1500198"/>
          </a:xfrm>
        </p:spPr>
        <p:txBody>
          <a:bodyPr>
            <a:noAutofit/>
          </a:bodyPr>
          <a:lstStyle/>
          <a:p>
            <a:r>
              <a:rPr lang="ru-RU" sz="1100" dirty="0">
                <a:latin typeface="Comic Sans MS" pitchFamily="66" charset="0"/>
              </a:rPr>
              <a:t>Состав: Какао тертое, какао-порошок , масло Ши (карите), масло </a:t>
            </a:r>
            <a:r>
              <a:rPr lang="ru-RU" sz="1100" dirty="0" smtClean="0">
                <a:latin typeface="Comic Sans MS" pitchFamily="66" charset="0"/>
              </a:rPr>
              <a:t>кокоса</a:t>
            </a:r>
            <a:r>
              <a:rPr lang="ru-RU" sz="1100" dirty="0">
                <a:latin typeface="Comic Sans MS" pitchFamily="66" charset="0"/>
              </a:rPr>
              <a:t>, масло Сamelina sativa, витамин Е, </a:t>
            </a:r>
            <a:r>
              <a:rPr lang="ru-RU" sz="1100" dirty="0" smtClean="0">
                <a:latin typeface="Comic Sans MS" pitchFamily="66" charset="0"/>
              </a:rPr>
              <a:t>пчелиный </a:t>
            </a:r>
            <a:r>
              <a:rPr lang="ru-RU" sz="1100" dirty="0">
                <a:latin typeface="Comic Sans MS" pitchFamily="66" charset="0"/>
              </a:rPr>
              <a:t>масло </a:t>
            </a:r>
            <a:r>
              <a:rPr lang="ru-RU" sz="1100" dirty="0" smtClean="0">
                <a:latin typeface="Comic Sans MS" pitchFamily="66" charset="0"/>
              </a:rPr>
              <a:t>виноградной </a:t>
            </a:r>
            <a:r>
              <a:rPr lang="ru-RU" sz="1100" dirty="0">
                <a:latin typeface="Comic Sans MS" pitchFamily="66" charset="0"/>
              </a:rPr>
              <a:t>косточки, масло зародышей пшеницы, экстракт Гинго Билоба, экстракт примулы вечерней, экстракт моркови, экстракт клюквы, экстракт зеленого чая, экстракт механохимически </a:t>
            </a:r>
            <a:r>
              <a:rPr lang="ru-RU" sz="1100" dirty="0" smtClean="0">
                <a:latin typeface="Comic Sans MS" pitchFamily="66" charset="0"/>
              </a:rPr>
              <a:t>активированной </a:t>
            </a:r>
            <a:r>
              <a:rPr lang="ru-RU" sz="1100" dirty="0">
                <a:latin typeface="Comic Sans MS" pitchFamily="66" charset="0"/>
              </a:rPr>
              <a:t>комлевой древесины лиственницы</a:t>
            </a:r>
          </a:p>
        </p:txBody>
      </p:sp>
      <p:sp>
        <p:nvSpPr>
          <p:cNvPr id="10" name="Заголовок 5"/>
          <p:cNvSpPr txBox="1">
            <a:spLocks/>
          </p:cNvSpPr>
          <p:nvPr/>
        </p:nvSpPr>
        <p:spPr>
          <a:xfrm>
            <a:off x="142844" y="214290"/>
            <a:ext cx="4357718" cy="1214446"/>
          </a:xfrm>
          <a:prstGeom prst="rect">
            <a:avLst/>
          </a:prstGeom>
        </p:spPr>
        <p:txBody>
          <a:bodyPr vert="horz" lIns="91440" tIns="45720" rIns="91440" bIns="45720" rtlCol="0" anchor="b">
            <a:normAutofit/>
          </a:bodyPr>
          <a:lstStyle/>
          <a:p>
            <a:pPr lvl="0" algn="ctr">
              <a:spcBef>
                <a:spcPct val="0"/>
              </a:spcBef>
            </a:pPr>
            <a:r>
              <a:rPr lang="ru-RU" b="1" dirty="0" smtClean="0">
                <a:latin typeface="Comic Sans MS" pitchFamily="66" charset="0"/>
                <a:ea typeface="+mj-ea"/>
                <a:cs typeface="+mj-cs"/>
              </a:rPr>
              <a:t>Шоколадное обертывание</a:t>
            </a:r>
            <a:endParaRPr lang="ru-RU" b="1" dirty="0">
              <a:latin typeface="Comic Sans MS" pitchFamily="66" charset="0"/>
              <a:ea typeface="+mj-ea"/>
              <a:cs typeface="+mj-cs"/>
            </a:endParaRPr>
          </a:p>
          <a:p>
            <a:pPr lvl="0" algn="ctr">
              <a:spcBef>
                <a:spcPct val="0"/>
              </a:spcBef>
            </a:pPr>
            <a:r>
              <a:rPr lang="ru-RU" b="1" dirty="0" smtClean="0">
                <a:latin typeface="Comic Sans MS" pitchFamily="66" charset="0"/>
                <a:ea typeface="+mj-ea"/>
                <a:cs typeface="+mj-cs"/>
              </a:rPr>
              <a:t>АНТИСРЕСС</a:t>
            </a:r>
            <a:endParaRPr lang="ru-RU" b="1" dirty="0">
              <a:latin typeface="Comic Sans MS" pitchFamily="66" charset="0"/>
              <a:ea typeface="+mj-ea"/>
              <a:cs typeface="+mj-cs"/>
            </a:endParaRPr>
          </a:p>
          <a:p>
            <a:pPr algn="ctr">
              <a:spcBef>
                <a:spcPct val="0"/>
              </a:spcBef>
            </a:pPr>
            <a:r>
              <a:rPr lang="ru-RU" sz="1100" b="1" dirty="0">
                <a:latin typeface="Comic Sans MS" pitchFamily="66" charset="0"/>
                <a:ea typeface="+mj-ea"/>
                <a:cs typeface="+mj-cs"/>
              </a:rPr>
              <a:t>Активный комплекс   предупреждения преждевременного старения, антиоксидантная защита и интенсивное питание кожи лица и тела.</a:t>
            </a:r>
          </a:p>
        </p:txBody>
      </p:sp>
      <p:sp>
        <p:nvSpPr>
          <p:cNvPr id="7" name="Заголовок 5"/>
          <p:cNvSpPr txBox="1">
            <a:spLocks/>
          </p:cNvSpPr>
          <p:nvPr/>
        </p:nvSpPr>
        <p:spPr>
          <a:xfrm>
            <a:off x="4572000" y="5286388"/>
            <a:ext cx="4000528" cy="1214446"/>
          </a:xfrm>
          <a:prstGeom prst="rect">
            <a:avLst/>
          </a:prstGeom>
        </p:spPr>
        <p:txBody>
          <a:bodyPr vert="horz" lIns="91440" tIns="45720" rIns="91440" bIns="45720" rtlCol="0" anchor="b">
            <a:noAutofit/>
          </a:bodyPr>
          <a:lstStyle/>
          <a:p>
            <a:r>
              <a:rPr lang="ru-RU" sz="1100" b="1" dirty="0">
                <a:latin typeface="Comic Sans MS" pitchFamily="66" charset="0"/>
                <a:ea typeface="+mj-ea"/>
                <a:cs typeface="+mj-cs"/>
              </a:rPr>
              <a:t>Состав</a:t>
            </a:r>
            <a:r>
              <a:rPr lang="ru-RU" sz="1100" b="1" dirty="0" smtClean="0">
                <a:latin typeface="Comic Sans MS" pitchFamily="66" charset="0"/>
                <a:ea typeface="+mj-ea"/>
                <a:cs typeface="+mj-cs"/>
              </a:rPr>
              <a:t>: Какао </a:t>
            </a:r>
            <a:r>
              <a:rPr lang="ru-RU" sz="1100" b="1" dirty="0">
                <a:latin typeface="Comic Sans MS" pitchFamily="66" charset="0"/>
                <a:ea typeface="+mj-ea"/>
                <a:cs typeface="+mj-cs"/>
              </a:rPr>
              <a:t>тертое, какао-порошок , масло Ши (карите), масло кокоса, масло Сamelina sativa, витамин Е, пчелиный воск,  масло авокадо, масло макадамского ореха</a:t>
            </a:r>
            <a:r>
              <a:rPr lang="ru-RU" sz="1100" b="1" dirty="0" smtClean="0">
                <a:latin typeface="Comic Sans MS" pitchFamily="66" charset="0"/>
                <a:ea typeface="+mj-ea"/>
                <a:cs typeface="+mj-cs"/>
              </a:rPr>
              <a:t>, масло </a:t>
            </a:r>
            <a:r>
              <a:rPr lang="ru-RU" sz="1100" b="1" dirty="0">
                <a:latin typeface="Comic Sans MS" pitchFamily="66" charset="0"/>
                <a:ea typeface="+mj-ea"/>
                <a:cs typeface="+mj-cs"/>
              </a:rPr>
              <a:t>примулы вечерней, масло лесного ореха экстракт кожуры граната, экстракт хмеля, экстракт куркумы</a:t>
            </a:r>
          </a:p>
        </p:txBody>
      </p:sp>
      <p:sp>
        <p:nvSpPr>
          <p:cNvPr id="8" name="Заголовок 5"/>
          <p:cNvSpPr txBox="1">
            <a:spLocks/>
          </p:cNvSpPr>
          <p:nvPr/>
        </p:nvSpPr>
        <p:spPr>
          <a:xfrm>
            <a:off x="4572000" y="214290"/>
            <a:ext cx="4357718" cy="1214446"/>
          </a:xfrm>
          <a:prstGeom prst="rect">
            <a:avLst/>
          </a:prstGeom>
        </p:spPr>
        <p:txBody>
          <a:bodyPr vert="horz" lIns="91440" tIns="45720" rIns="91440" bIns="45720" rtlCol="0" anchor="b">
            <a:normAutofit/>
          </a:bodyPr>
          <a:lstStyle/>
          <a:p>
            <a:pPr lvl="0" algn="ctr">
              <a:spcBef>
                <a:spcPct val="0"/>
              </a:spcBef>
            </a:pPr>
            <a:r>
              <a:rPr lang="ru-RU" b="1" dirty="0" smtClean="0">
                <a:latin typeface="Comic Sans MS" pitchFamily="66" charset="0"/>
                <a:ea typeface="+mj-ea"/>
                <a:cs typeface="+mj-cs"/>
              </a:rPr>
              <a:t>Шоколадное обертывание</a:t>
            </a:r>
            <a:endParaRPr lang="ru-RU" b="1" dirty="0">
              <a:latin typeface="Comic Sans MS" pitchFamily="66" charset="0"/>
              <a:ea typeface="+mj-ea"/>
              <a:cs typeface="+mj-cs"/>
            </a:endParaRPr>
          </a:p>
          <a:p>
            <a:pPr lvl="0" algn="ctr">
              <a:spcBef>
                <a:spcPct val="0"/>
              </a:spcBef>
            </a:pPr>
            <a:r>
              <a:rPr lang="ru-RU" b="1" dirty="0" smtClean="0">
                <a:latin typeface="Comic Sans MS" pitchFamily="66" charset="0"/>
                <a:ea typeface="+mj-ea"/>
                <a:cs typeface="+mj-cs"/>
              </a:rPr>
              <a:t>АНТИВОЗРАСТНОЕ</a:t>
            </a:r>
            <a:endParaRPr lang="ru-RU" b="1" dirty="0">
              <a:latin typeface="Comic Sans MS" pitchFamily="66" charset="0"/>
              <a:ea typeface="+mj-ea"/>
              <a:cs typeface="+mj-cs"/>
            </a:endParaRPr>
          </a:p>
          <a:p>
            <a:pPr algn="ctr">
              <a:spcBef>
                <a:spcPct val="0"/>
              </a:spcBef>
            </a:pPr>
            <a:r>
              <a:rPr lang="ru-RU" sz="1100" b="1" dirty="0">
                <a:latin typeface="Comic Sans MS" pitchFamily="66" charset="0"/>
                <a:ea typeface="+mj-ea"/>
                <a:cs typeface="+mj-cs"/>
              </a:rPr>
              <a:t>Активный комплекс коррекции морщин, восстановления тонуса и упругости кожи лица и тела.</a:t>
            </a:r>
          </a:p>
        </p:txBody>
      </p:sp>
      <p:pic>
        <p:nvPicPr>
          <p:cNvPr id="9" name="Рисунок 8" descr="оберт антистресс.jpg"/>
          <p:cNvPicPr>
            <a:picLocks noChangeAspect="1"/>
          </p:cNvPicPr>
          <p:nvPr/>
        </p:nvPicPr>
        <p:blipFill>
          <a:blip r:embed="rId2"/>
          <a:stretch>
            <a:fillRect/>
          </a:stretch>
        </p:blipFill>
        <p:spPr>
          <a:xfrm>
            <a:off x="214282" y="1643050"/>
            <a:ext cx="4025900" cy="3022600"/>
          </a:xfrm>
          <a:prstGeom prst="rect">
            <a:avLst/>
          </a:prstGeom>
        </p:spPr>
      </p:pic>
      <p:pic>
        <p:nvPicPr>
          <p:cNvPr id="11" name="Рисунок 10" descr="оберт антивозраст.jpg"/>
          <p:cNvPicPr>
            <a:picLocks noChangeAspect="1"/>
          </p:cNvPicPr>
          <p:nvPr/>
        </p:nvPicPr>
        <p:blipFill>
          <a:blip r:embed="rId3"/>
          <a:stretch>
            <a:fillRect/>
          </a:stretch>
        </p:blipFill>
        <p:spPr>
          <a:xfrm>
            <a:off x="4572000" y="1643050"/>
            <a:ext cx="4025900" cy="30226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285720" y="5214950"/>
            <a:ext cx="4000528" cy="1500198"/>
          </a:xfrm>
        </p:spPr>
        <p:txBody>
          <a:bodyPr>
            <a:noAutofit/>
          </a:bodyPr>
          <a:lstStyle/>
          <a:p>
            <a:r>
              <a:rPr lang="ru-RU" sz="1100" dirty="0">
                <a:latin typeface="Comic Sans MS" pitchFamily="66" charset="0"/>
              </a:rPr>
              <a:t>Состав: Какао тертое, какао-порошок , масло Ши (карите), масло кокоса, масло С</a:t>
            </a:r>
            <a:r>
              <a:rPr lang="en-US" sz="1100" dirty="0">
                <a:latin typeface="Comic Sans MS" pitchFamily="66" charset="0"/>
              </a:rPr>
              <a:t>amelina sativa, </a:t>
            </a:r>
            <a:r>
              <a:rPr lang="ru-RU" sz="1100" dirty="0">
                <a:latin typeface="Comic Sans MS" pitchFamily="66" charset="0"/>
              </a:rPr>
              <a:t>витамин Е, пчелиный воск, масло авокадо, масло кедрового ореха, живичный скипидар (эмульсия), экстракт ламинарии (водорослей </a:t>
            </a:r>
            <a:r>
              <a:rPr lang="en-US" sz="1100" dirty="0">
                <a:latin typeface="Comic Sans MS" pitchFamily="66" charset="0"/>
              </a:rPr>
              <a:t>Ulva Lactuca), </a:t>
            </a:r>
            <a:r>
              <a:rPr lang="ru-RU" sz="1100" dirty="0">
                <a:latin typeface="Comic Sans MS" pitchFamily="66" charset="0"/>
              </a:rPr>
              <a:t>экстракт имбиря, экстракт зеленого кофе, экстракт перца, липидная фракция древесной зелени пихты, экстракт конского каштана, корица, гвоздика</a:t>
            </a:r>
          </a:p>
        </p:txBody>
      </p:sp>
      <p:sp>
        <p:nvSpPr>
          <p:cNvPr id="10" name="Заголовок 5"/>
          <p:cNvSpPr txBox="1">
            <a:spLocks/>
          </p:cNvSpPr>
          <p:nvPr/>
        </p:nvSpPr>
        <p:spPr>
          <a:xfrm>
            <a:off x="142844" y="214290"/>
            <a:ext cx="4357718" cy="1214446"/>
          </a:xfrm>
          <a:prstGeom prst="rect">
            <a:avLst/>
          </a:prstGeom>
        </p:spPr>
        <p:txBody>
          <a:bodyPr vert="horz" lIns="91440" tIns="45720" rIns="91440" bIns="45720" rtlCol="0" anchor="b">
            <a:normAutofit/>
          </a:bodyPr>
          <a:lstStyle/>
          <a:p>
            <a:pPr lvl="0" algn="ctr">
              <a:spcBef>
                <a:spcPct val="0"/>
              </a:spcBef>
            </a:pPr>
            <a:r>
              <a:rPr lang="ru-RU" b="1" dirty="0" smtClean="0">
                <a:latin typeface="Comic Sans MS" pitchFamily="66" charset="0"/>
                <a:ea typeface="+mj-ea"/>
                <a:cs typeface="+mj-cs"/>
              </a:rPr>
              <a:t>Шоколадное обертывание</a:t>
            </a:r>
            <a:endParaRPr lang="ru-RU" b="1" dirty="0">
              <a:latin typeface="Comic Sans MS" pitchFamily="66" charset="0"/>
              <a:ea typeface="+mj-ea"/>
              <a:cs typeface="+mj-cs"/>
            </a:endParaRPr>
          </a:p>
          <a:p>
            <a:pPr lvl="0" algn="ctr">
              <a:spcBef>
                <a:spcPct val="0"/>
              </a:spcBef>
            </a:pPr>
            <a:r>
              <a:rPr lang="ru-RU" b="1" dirty="0" smtClean="0">
                <a:latin typeface="Comic Sans MS" pitchFamily="66" charset="0"/>
                <a:ea typeface="+mj-ea"/>
                <a:cs typeface="+mj-cs"/>
              </a:rPr>
              <a:t>АНТИЦЕЛЛЮЛИТНОЕ</a:t>
            </a:r>
            <a:endParaRPr lang="ru-RU" b="1" dirty="0">
              <a:latin typeface="Comic Sans MS" pitchFamily="66" charset="0"/>
              <a:ea typeface="+mj-ea"/>
              <a:cs typeface="+mj-cs"/>
            </a:endParaRPr>
          </a:p>
          <a:p>
            <a:pPr algn="ctr">
              <a:spcBef>
                <a:spcPct val="0"/>
              </a:spcBef>
            </a:pPr>
            <a:r>
              <a:rPr lang="ru-RU" sz="1100" b="1" dirty="0">
                <a:latin typeface="Comic Sans MS" pitchFamily="66" charset="0"/>
                <a:ea typeface="+mj-ea"/>
                <a:cs typeface="+mj-cs"/>
              </a:rPr>
              <a:t>Активный комплекс коррекции фигуры, профилактики и лечения целлюлита</a:t>
            </a:r>
          </a:p>
        </p:txBody>
      </p:sp>
      <p:sp>
        <p:nvSpPr>
          <p:cNvPr id="7" name="Заголовок 5"/>
          <p:cNvSpPr txBox="1">
            <a:spLocks/>
          </p:cNvSpPr>
          <p:nvPr/>
        </p:nvSpPr>
        <p:spPr>
          <a:xfrm>
            <a:off x="4572000" y="5286388"/>
            <a:ext cx="4000528" cy="1214446"/>
          </a:xfrm>
          <a:prstGeom prst="rect">
            <a:avLst/>
          </a:prstGeom>
        </p:spPr>
        <p:txBody>
          <a:bodyPr vert="horz" lIns="91440" tIns="45720" rIns="91440" bIns="45720" rtlCol="0" anchor="b">
            <a:noAutofit/>
          </a:bodyPr>
          <a:lstStyle/>
          <a:p>
            <a:r>
              <a:rPr lang="ru-RU" sz="1100" b="1" dirty="0">
                <a:latin typeface="Comic Sans MS" pitchFamily="66" charset="0"/>
                <a:ea typeface="+mj-ea"/>
                <a:cs typeface="+mj-cs"/>
              </a:rPr>
              <a:t>Состав: Какао тертое, какао-порошок , масло Ши (карите), масло кокоса, масло Сamelina sativa, витамин Е, пчелиный воск, амарантовое масло, экстракт конского каштана, экстракт пиявок </a:t>
            </a:r>
            <a:r>
              <a:rPr lang="ru-RU" sz="1100" b="1" dirty="0" smtClean="0">
                <a:latin typeface="Comic Sans MS" pitchFamily="66" charset="0"/>
                <a:ea typeface="+mj-ea"/>
                <a:cs typeface="+mj-cs"/>
              </a:rPr>
              <a:t>(гепарин), </a:t>
            </a:r>
            <a:r>
              <a:rPr lang="ru-RU" sz="1100" b="1" dirty="0">
                <a:latin typeface="Comic Sans MS" pitchFamily="66" charset="0"/>
                <a:ea typeface="+mj-ea"/>
                <a:cs typeface="+mj-cs"/>
              </a:rPr>
              <a:t>эфирные масла мяты, </a:t>
            </a:r>
            <a:r>
              <a:rPr lang="ru-RU" sz="1100" b="1" dirty="0" smtClean="0">
                <a:latin typeface="Comic Sans MS" pitchFamily="66" charset="0"/>
                <a:ea typeface="+mj-ea"/>
                <a:cs typeface="+mj-cs"/>
              </a:rPr>
              <a:t>шалфея </a:t>
            </a:r>
            <a:r>
              <a:rPr lang="ru-RU" sz="1100" b="1" dirty="0">
                <a:latin typeface="Comic Sans MS" pitchFamily="66" charset="0"/>
                <a:ea typeface="+mj-ea"/>
                <a:cs typeface="+mj-cs"/>
              </a:rPr>
              <a:t>и бергамота.</a:t>
            </a:r>
          </a:p>
        </p:txBody>
      </p:sp>
      <p:sp>
        <p:nvSpPr>
          <p:cNvPr id="8" name="Заголовок 5"/>
          <p:cNvSpPr txBox="1">
            <a:spLocks/>
          </p:cNvSpPr>
          <p:nvPr/>
        </p:nvSpPr>
        <p:spPr>
          <a:xfrm>
            <a:off x="4572000" y="214290"/>
            <a:ext cx="4357718" cy="1214446"/>
          </a:xfrm>
          <a:prstGeom prst="rect">
            <a:avLst/>
          </a:prstGeom>
        </p:spPr>
        <p:txBody>
          <a:bodyPr vert="horz" lIns="91440" tIns="45720" rIns="91440" bIns="45720" rtlCol="0" anchor="b">
            <a:normAutofit/>
          </a:bodyPr>
          <a:lstStyle/>
          <a:p>
            <a:pPr lvl="0" algn="ctr">
              <a:spcBef>
                <a:spcPct val="0"/>
              </a:spcBef>
            </a:pPr>
            <a:r>
              <a:rPr lang="ru-RU" b="1" dirty="0" smtClean="0">
                <a:latin typeface="Comic Sans MS" pitchFamily="66" charset="0"/>
                <a:ea typeface="+mj-ea"/>
                <a:cs typeface="+mj-cs"/>
              </a:rPr>
              <a:t>Шоколадное обертывание</a:t>
            </a:r>
            <a:endParaRPr lang="ru-RU" b="1" dirty="0">
              <a:latin typeface="Comic Sans MS" pitchFamily="66" charset="0"/>
              <a:ea typeface="+mj-ea"/>
              <a:cs typeface="+mj-cs"/>
            </a:endParaRPr>
          </a:p>
          <a:p>
            <a:pPr lvl="0" algn="ctr">
              <a:spcBef>
                <a:spcPct val="0"/>
              </a:spcBef>
            </a:pPr>
            <a:r>
              <a:rPr lang="ru-RU" b="1" dirty="0" smtClean="0">
                <a:latin typeface="Comic Sans MS" pitchFamily="66" charset="0"/>
                <a:ea typeface="+mj-ea"/>
                <a:cs typeface="+mj-cs"/>
              </a:rPr>
              <a:t>АНТИВАРИКОЗНОЕ</a:t>
            </a:r>
            <a:endParaRPr lang="ru-RU" b="1" dirty="0">
              <a:latin typeface="Comic Sans MS" pitchFamily="66" charset="0"/>
              <a:ea typeface="+mj-ea"/>
              <a:cs typeface="+mj-cs"/>
            </a:endParaRPr>
          </a:p>
          <a:p>
            <a:pPr algn="ctr">
              <a:spcBef>
                <a:spcPct val="0"/>
              </a:spcBef>
            </a:pPr>
            <a:r>
              <a:rPr lang="ru-RU" sz="1100" b="1" dirty="0">
                <a:latin typeface="Comic Sans MS" pitchFamily="66" charset="0"/>
                <a:ea typeface="+mj-ea"/>
                <a:cs typeface="+mj-cs"/>
              </a:rPr>
              <a:t>Активный комплекс  профилактики и лечения </a:t>
            </a:r>
            <a:r>
              <a:rPr lang="ru-RU" sz="1100" b="1" dirty="0" smtClean="0">
                <a:latin typeface="Comic Sans MS" pitchFamily="66" charset="0"/>
                <a:ea typeface="+mj-ea"/>
                <a:cs typeface="+mj-cs"/>
              </a:rPr>
              <a:t>варикоза, УКРЕПЛЕНИЯ СОВУДОВ И КАПИЛЯРОВ</a:t>
            </a:r>
            <a:endParaRPr lang="ru-RU" sz="1100" b="1" dirty="0">
              <a:latin typeface="Comic Sans MS" pitchFamily="66" charset="0"/>
              <a:ea typeface="+mj-ea"/>
              <a:cs typeface="+mj-cs"/>
            </a:endParaRPr>
          </a:p>
        </p:txBody>
      </p:sp>
      <p:pic>
        <p:nvPicPr>
          <p:cNvPr id="6" name="Рисунок 5" descr="оберт антицеллюлит.jpg"/>
          <p:cNvPicPr>
            <a:picLocks noChangeAspect="1"/>
          </p:cNvPicPr>
          <p:nvPr/>
        </p:nvPicPr>
        <p:blipFill>
          <a:blip r:embed="rId2"/>
          <a:stretch>
            <a:fillRect/>
          </a:stretch>
        </p:blipFill>
        <p:spPr>
          <a:xfrm>
            <a:off x="285720" y="1785926"/>
            <a:ext cx="4025900" cy="3022600"/>
          </a:xfrm>
          <a:prstGeom prst="rect">
            <a:avLst/>
          </a:prstGeom>
        </p:spPr>
      </p:pic>
      <p:pic>
        <p:nvPicPr>
          <p:cNvPr id="9" name="Рисунок 8" descr="оберт антиварикоз.jpg"/>
          <p:cNvPicPr>
            <a:picLocks noChangeAspect="1"/>
          </p:cNvPicPr>
          <p:nvPr/>
        </p:nvPicPr>
        <p:blipFill>
          <a:blip r:embed="rId3"/>
          <a:stretch>
            <a:fillRect/>
          </a:stretch>
        </p:blipFill>
        <p:spPr>
          <a:xfrm>
            <a:off x="4643438" y="1785926"/>
            <a:ext cx="4025900" cy="30226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142844" y="1"/>
            <a:ext cx="8643998" cy="1877437"/>
          </a:xfrm>
          <a:prstGeom prst="rect">
            <a:avLst/>
          </a:prstGeom>
        </p:spPr>
        <p:txBody>
          <a:bodyPr wrap="square">
            <a:spAutoFit/>
          </a:bodyPr>
          <a:lstStyle/>
          <a:p>
            <a:pPr algn="ctr"/>
            <a:endParaRPr lang="ru-RU" sz="2000" dirty="0" smtClean="0">
              <a:latin typeface="Comic Sans MS" pitchFamily="66" charset="0"/>
            </a:endParaRPr>
          </a:p>
          <a:p>
            <a:pPr algn="ctr"/>
            <a:r>
              <a:rPr lang="ru-RU" sz="2000" dirty="0" smtClean="0">
                <a:latin typeface="Comic Sans MS" pitchFamily="66" charset="0"/>
              </a:rPr>
              <a:t>Рецепт крема для лица </a:t>
            </a:r>
            <a:r>
              <a:rPr lang="en-US" sz="2000" dirty="0" smtClean="0">
                <a:latin typeface="Comic Sans MS" pitchFamily="66" charset="0"/>
              </a:rPr>
              <a:t>TM ChocoLatte</a:t>
            </a:r>
            <a:endParaRPr lang="ru-RU" sz="2000" dirty="0" smtClean="0">
              <a:latin typeface="Comic Sans MS" pitchFamily="66" charset="0"/>
            </a:endParaRPr>
          </a:p>
          <a:p>
            <a:pPr algn="ctr"/>
            <a:r>
              <a:rPr lang="ru-RU" sz="2000" dirty="0" smtClean="0">
                <a:latin typeface="Comic Sans MS" pitchFamily="66" charset="0"/>
              </a:rPr>
              <a:t> под общим «вкусным» названием СУФЛЕ!</a:t>
            </a:r>
          </a:p>
          <a:p>
            <a:pPr algn="ctr"/>
            <a:r>
              <a:rPr lang="ru-RU" sz="1200" dirty="0" smtClean="0">
                <a:latin typeface="Comic Sans MS" pitchFamily="66" charset="0"/>
              </a:rPr>
              <a:t>на основе цельного </a:t>
            </a:r>
            <a:r>
              <a:rPr lang="ru-RU" sz="1400" b="1" dirty="0">
                <a:latin typeface="Comic Sans MS" pitchFamily="66" charset="0"/>
              </a:rPr>
              <a:t>козьего молока, уникального комплекса косметических масел, отваров трав, экстрактов ягод и растений, специально подобранным и сбалансированным для идеального деликатного ухода за кожей лица … нежная текстура крема с  нежными сливочными ароматами … это просто лакомство… это БЕЛЫЙ ШОКОЛАД!</a:t>
            </a:r>
          </a:p>
        </p:txBody>
      </p:sp>
      <p:sp>
        <p:nvSpPr>
          <p:cNvPr id="28" name="Текст 4"/>
          <p:cNvSpPr txBox="1">
            <a:spLocks/>
          </p:cNvSpPr>
          <p:nvPr/>
        </p:nvSpPr>
        <p:spPr>
          <a:xfrm>
            <a:off x="142844" y="5500702"/>
            <a:ext cx="8715436" cy="121444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100" b="1" i="0" u="none" strike="noStrike" kern="1200" cap="none" spc="0" normalizeH="0" baseline="0" noProof="0" dirty="0" smtClean="0">
                <a:ln>
                  <a:noFill/>
                </a:ln>
                <a:effectLst/>
                <a:uLnTx/>
                <a:uFillTx/>
                <a:latin typeface="Comic Sans MS" pitchFamily="66" charset="0"/>
              </a:rPr>
              <a:t>Рекомендации по применению:</a:t>
            </a:r>
            <a:endParaRPr kumimoji="0" lang="ru-RU" sz="1100" b="0" i="0" u="none" strike="noStrike" kern="1200" cap="none" spc="0" normalizeH="0" baseline="0" noProof="0" dirty="0" smtClean="0">
              <a:ln>
                <a:noFill/>
              </a:ln>
              <a:effectLst/>
              <a:uLnTx/>
              <a:uFillTx/>
              <a:latin typeface="Comic Sans MS" pitchFamily="66" charset="0"/>
            </a:endParaRPr>
          </a:p>
          <a:p>
            <a:r>
              <a:rPr lang="ru-RU" sz="1400" dirty="0" smtClean="0">
                <a:latin typeface="Comic Sans MS" pitchFamily="66" charset="0"/>
              </a:rPr>
              <a:t>нанести </a:t>
            </a:r>
            <a:r>
              <a:rPr lang="ru-RU" sz="1400" dirty="0" smtClean="0">
                <a:latin typeface="Comic Sans MS" pitchFamily="66" charset="0"/>
              </a:rPr>
              <a:t>небольшое количество крема на кожу лица или век и  область декольте.  Рекомендуется хранить  в темном прохладном месте.</a:t>
            </a:r>
          </a:p>
          <a:p>
            <a:r>
              <a:rPr lang="ru-RU" sz="1400" dirty="0" smtClean="0">
                <a:latin typeface="Comic Sans MS" pitchFamily="66" charset="0"/>
              </a:rPr>
              <a:t>Срок годности 6 месяцев . Масса: 65 гр/50 мл</a:t>
            </a:r>
            <a:endParaRPr lang="ru-RU" sz="1400" dirty="0">
              <a:latin typeface="Comic Sans MS" pitchFamily="66" charset="0"/>
            </a:endParaRPr>
          </a:p>
        </p:txBody>
      </p:sp>
      <p:sp>
        <p:nvSpPr>
          <p:cNvPr id="5" name="Прямоугольник 4"/>
          <p:cNvSpPr/>
          <p:nvPr/>
        </p:nvSpPr>
        <p:spPr>
          <a:xfrm>
            <a:off x="1643042" y="0"/>
            <a:ext cx="5643602" cy="461665"/>
          </a:xfrm>
          <a:prstGeom prst="rect">
            <a:avLst/>
          </a:prstGeom>
        </p:spPr>
        <p:txBody>
          <a:bodyPr wrap="square">
            <a:spAutoFit/>
          </a:bodyPr>
          <a:lstStyle/>
          <a:p>
            <a:pPr algn="ctr"/>
            <a:r>
              <a:rPr lang="ru-RU" sz="2400" b="1" dirty="0" smtClean="0">
                <a:solidFill>
                  <a:schemeClr val="tx1"/>
                </a:solidFill>
                <a:latin typeface="Comic Sans MS" pitchFamily="66" charset="0"/>
              </a:rPr>
              <a:t>Десерт!</a:t>
            </a:r>
            <a:endParaRPr lang="ru-RU" sz="2400" dirty="0"/>
          </a:p>
        </p:txBody>
      </p:sp>
      <p:pic>
        <p:nvPicPr>
          <p:cNvPr id="7" name="Рисунок 6" descr="суфле общ.jpg"/>
          <p:cNvPicPr>
            <a:picLocks noChangeAspect="1"/>
          </p:cNvPicPr>
          <p:nvPr/>
        </p:nvPicPr>
        <p:blipFill>
          <a:blip r:embed="rId2"/>
          <a:stretch>
            <a:fillRect/>
          </a:stretch>
        </p:blipFill>
        <p:spPr>
          <a:xfrm>
            <a:off x="2000232" y="2340528"/>
            <a:ext cx="3786214" cy="284264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285720" y="428604"/>
            <a:ext cx="8429684" cy="6215106"/>
          </a:xfrm>
        </p:spPr>
        <p:txBody>
          <a:bodyPr>
            <a:normAutofit/>
          </a:bodyPr>
          <a:lstStyle/>
          <a:p>
            <a:r>
              <a:rPr lang="ru-RU" sz="1400" b="0" dirty="0">
                <a:latin typeface="Comic Sans MS" pitchFamily="66" charset="0"/>
                <a:ea typeface="+mn-ea"/>
                <a:cs typeface="+mn-cs"/>
              </a:rPr>
              <a:t>Линия Кремов-Суфле TM ChocoLatte включает в себя:</a:t>
            </a:r>
            <a:br>
              <a:rPr lang="ru-RU" sz="1400" b="0" dirty="0">
                <a:latin typeface="Comic Sans MS" pitchFamily="66" charset="0"/>
                <a:ea typeface="+mn-ea"/>
                <a:cs typeface="+mn-cs"/>
              </a:rPr>
            </a:br>
            <a:r>
              <a:rPr lang="ru-RU" sz="1400" dirty="0">
                <a:latin typeface="Comic Sans MS" pitchFamily="66" charset="0"/>
                <a:ea typeface="+mn-ea"/>
                <a:cs typeface="+mn-cs"/>
              </a:rPr>
              <a:t>Линия средств для ухода за МОЛОДОЙ кожей лица</a:t>
            </a:r>
            <a:r>
              <a:rPr lang="ru-RU" sz="1400" b="0" dirty="0">
                <a:latin typeface="Comic Sans MS" pitchFamily="66" charset="0"/>
                <a:ea typeface="+mn-ea"/>
                <a:cs typeface="+mn-cs"/>
              </a:rPr>
              <a:t/>
            </a:r>
            <a:br>
              <a:rPr lang="ru-RU" sz="1400" b="0" dirty="0">
                <a:latin typeface="Comic Sans MS" pitchFamily="66" charset="0"/>
                <a:ea typeface="+mn-ea"/>
                <a:cs typeface="+mn-cs"/>
              </a:rPr>
            </a:br>
            <a:r>
              <a:rPr lang="ru-RU" sz="1400" b="0" dirty="0">
                <a:latin typeface="Comic Sans MS" pitchFamily="66" charset="0"/>
                <a:ea typeface="+mn-ea"/>
                <a:cs typeface="+mn-cs"/>
              </a:rPr>
              <a:t>Крем для лица  СУФЛЕ СЛИВОЧНОЕ для сухой и чувствительной кожей, 50 </a:t>
            </a:r>
            <a:r>
              <a:rPr lang="en-US" sz="1400" b="0" dirty="0">
                <a:latin typeface="Comic Sans MS" pitchFamily="66" charset="0"/>
                <a:ea typeface="+mn-ea"/>
                <a:cs typeface="+mn-cs"/>
              </a:rPr>
              <a:t>ml</a:t>
            </a:r>
            <a:r>
              <a:rPr lang="ru-RU" sz="1400" b="0" dirty="0">
                <a:latin typeface="Comic Sans MS" pitchFamily="66" charset="0"/>
                <a:ea typeface="+mn-ea"/>
                <a:cs typeface="+mn-cs"/>
              </a:rPr>
              <a:t/>
            </a:r>
            <a:br>
              <a:rPr lang="ru-RU" sz="1400" b="0" dirty="0">
                <a:latin typeface="Comic Sans MS" pitchFamily="66" charset="0"/>
                <a:ea typeface="+mn-ea"/>
                <a:cs typeface="+mn-cs"/>
              </a:rPr>
            </a:br>
            <a:r>
              <a:rPr lang="ru-RU" sz="1400" b="0" dirty="0">
                <a:latin typeface="Comic Sans MS" pitchFamily="66" charset="0"/>
                <a:ea typeface="+mn-ea"/>
                <a:cs typeface="+mn-cs"/>
              </a:rPr>
              <a:t>Крем для лица  СУФЛЕ  МОЛОЧНЫЙ ШОКОЛАД  для проблемной, смешанной и жирной кожи, 50 </a:t>
            </a:r>
            <a:r>
              <a:rPr lang="en-US" sz="1400" b="0" dirty="0">
                <a:latin typeface="Comic Sans MS" pitchFamily="66" charset="0"/>
                <a:ea typeface="+mn-ea"/>
                <a:cs typeface="+mn-cs"/>
              </a:rPr>
              <a:t>ml</a:t>
            </a:r>
            <a:r>
              <a:rPr lang="ru-RU" sz="1400" b="0" dirty="0">
                <a:latin typeface="Comic Sans MS" pitchFamily="66" charset="0"/>
                <a:ea typeface="+mn-ea"/>
                <a:cs typeface="+mn-cs"/>
              </a:rPr>
              <a:t/>
            </a:r>
            <a:br>
              <a:rPr lang="ru-RU" sz="1400" b="0" dirty="0">
                <a:latin typeface="Comic Sans MS" pitchFamily="66" charset="0"/>
                <a:ea typeface="+mn-ea"/>
                <a:cs typeface="+mn-cs"/>
              </a:rPr>
            </a:br>
            <a:r>
              <a:rPr lang="ru-RU" sz="1400" b="0" dirty="0">
                <a:latin typeface="Comic Sans MS" pitchFamily="66" charset="0"/>
                <a:ea typeface="+mn-ea"/>
                <a:cs typeface="+mn-cs"/>
              </a:rPr>
              <a:t>Крем для лица СУФЛЕ МОЛОЧНОЕ  антиоксидантный витаминный коктейль для нормальной кожи , 50 </a:t>
            </a:r>
            <a:r>
              <a:rPr lang="en-US" sz="1400" b="0" dirty="0">
                <a:latin typeface="Comic Sans MS" pitchFamily="66" charset="0"/>
                <a:ea typeface="+mn-ea"/>
                <a:cs typeface="+mn-cs"/>
              </a:rPr>
              <a:t>ml</a:t>
            </a:r>
            <a:r>
              <a:rPr lang="ru-RU" sz="1400" b="0" dirty="0">
                <a:latin typeface="Comic Sans MS" pitchFamily="66" charset="0"/>
                <a:ea typeface="+mn-ea"/>
                <a:cs typeface="+mn-cs"/>
              </a:rPr>
              <a:t/>
            </a:r>
            <a:br>
              <a:rPr lang="ru-RU" sz="1400" b="0" dirty="0">
                <a:latin typeface="Comic Sans MS" pitchFamily="66" charset="0"/>
                <a:ea typeface="+mn-ea"/>
                <a:cs typeface="+mn-cs"/>
              </a:rPr>
            </a:br>
            <a:r>
              <a:rPr lang="ru-RU" sz="1400" dirty="0">
                <a:latin typeface="Comic Sans MS" pitchFamily="66" charset="0"/>
                <a:ea typeface="+mn-ea"/>
                <a:cs typeface="+mn-cs"/>
              </a:rPr>
              <a:t>Линия средств для ухода за ВОЗРАСТНОЙ кожей лица:</a:t>
            </a:r>
            <a:r>
              <a:rPr lang="ru-RU" sz="1400" b="0" dirty="0">
                <a:latin typeface="Comic Sans MS" pitchFamily="66" charset="0"/>
                <a:ea typeface="+mn-ea"/>
                <a:cs typeface="+mn-cs"/>
              </a:rPr>
              <a:t/>
            </a:r>
            <a:br>
              <a:rPr lang="ru-RU" sz="1400" b="0" dirty="0">
                <a:latin typeface="Comic Sans MS" pitchFamily="66" charset="0"/>
                <a:ea typeface="+mn-ea"/>
                <a:cs typeface="+mn-cs"/>
              </a:rPr>
            </a:br>
            <a:r>
              <a:rPr lang="ru-RU" sz="1400" b="0" dirty="0">
                <a:latin typeface="Comic Sans MS" pitchFamily="66" charset="0"/>
                <a:ea typeface="+mn-ea"/>
                <a:cs typeface="+mn-cs"/>
              </a:rPr>
              <a:t>Крем для лица  СУФЛЕ КОФЕ СО СЛИВКАМИ  для сухой и чувствительной кожей,  50 </a:t>
            </a:r>
            <a:r>
              <a:rPr lang="en-US" sz="1400" b="0" dirty="0">
                <a:latin typeface="Comic Sans MS" pitchFamily="66" charset="0"/>
                <a:ea typeface="+mn-ea"/>
                <a:cs typeface="+mn-cs"/>
              </a:rPr>
              <a:t>ml</a:t>
            </a:r>
            <a:r>
              <a:rPr lang="ru-RU" sz="1400" b="0" dirty="0">
                <a:latin typeface="Comic Sans MS" pitchFamily="66" charset="0"/>
                <a:ea typeface="+mn-ea"/>
                <a:cs typeface="+mn-cs"/>
              </a:rPr>
              <a:t/>
            </a:r>
            <a:br>
              <a:rPr lang="ru-RU" sz="1400" b="0" dirty="0">
                <a:latin typeface="Comic Sans MS" pitchFamily="66" charset="0"/>
                <a:ea typeface="+mn-ea"/>
                <a:cs typeface="+mn-cs"/>
              </a:rPr>
            </a:br>
            <a:r>
              <a:rPr lang="ru-RU" sz="1400" b="0" dirty="0">
                <a:latin typeface="Comic Sans MS" pitchFamily="66" charset="0"/>
                <a:ea typeface="+mn-ea"/>
                <a:cs typeface="+mn-cs"/>
              </a:rPr>
              <a:t>Крем для лица  СУФЛЕ  КЛУБНИКА СО СЛИВКАМИ для проблемной, смешанной и жирной кожи,  50 </a:t>
            </a:r>
            <a:r>
              <a:rPr lang="en-US" sz="1400" b="0" dirty="0">
                <a:latin typeface="Comic Sans MS" pitchFamily="66" charset="0"/>
                <a:ea typeface="+mn-ea"/>
                <a:cs typeface="+mn-cs"/>
              </a:rPr>
              <a:t>ml</a:t>
            </a:r>
            <a:r>
              <a:rPr lang="ru-RU" sz="1400" b="0" dirty="0">
                <a:latin typeface="Comic Sans MS" pitchFamily="66" charset="0"/>
                <a:ea typeface="+mn-ea"/>
                <a:cs typeface="+mn-cs"/>
              </a:rPr>
              <a:t/>
            </a:r>
            <a:br>
              <a:rPr lang="ru-RU" sz="1400" b="0" dirty="0">
                <a:latin typeface="Comic Sans MS" pitchFamily="66" charset="0"/>
                <a:ea typeface="+mn-ea"/>
                <a:cs typeface="+mn-cs"/>
              </a:rPr>
            </a:br>
            <a:r>
              <a:rPr lang="ru-RU" sz="1400" b="0" dirty="0">
                <a:latin typeface="Comic Sans MS" pitchFamily="66" charset="0"/>
                <a:ea typeface="+mn-ea"/>
                <a:cs typeface="+mn-cs"/>
              </a:rPr>
              <a:t>Крем для лица  СУФЛЕ  КРЕМ-БРЮЛЕ  антиоксидантный витаминный коктейль для нормальной кожи, 50 </a:t>
            </a:r>
            <a:r>
              <a:rPr lang="en-US" sz="1400" b="0" dirty="0">
                <a:latin typeface="Comic Sans MS" pitchFamily="66" charset="0"/>
                <a:ea typeface="+mn-ea"/>
                <a:cs typeface="+mn-cs"/>
              </a:rPr>
              <a:t>ml</a:t>
            </a:r>
            <a:r>
              <a:rPr lang="ru-RU" sz="1400" b="0" dirty="0">
                <a:latin typeface="Comic Sans MS" pitchFamily="66" charset="0"/>
                <a:ea typeface="+mn-ea"/>
                <a:cs typeface="+mn-cs"/>
              </a:rPr>
              <a:t/>
            </a:r>
            <a:br>
              <a:rPr lang="ru-RU" sz="1400" b="0" dirty="0">
                <a:latin typeface="Comic Sans MS" pitchFamily="66" charset="0"/>
                <a:ea typeface="+mn-ea"/>
                <a:cs typeface="+mn-cs"/>
              </a:rPr>
            </a:br>
            <a:r>
              <a:rPr lang="ru-RU" sz="1400" dirty="0">
                <a:latin typeface="Comic Sans MS" pitchFamily="66" charset="0"/>
                <a:ea typeface="+mn-ea"/>
                <a:cs typeface="+mn-cs"/>
              </a:rPr>
              <a:t>Линия средств СПЕЦИАЛЬНОГО УХОДА:</a:t>
            </a:r>
            <a:r>
              <a:rPr lang="ru-RU" sz="1400" b="0" dirty="0">
                <a:latin typeface="Comic Sans MS" pitchFamily="66" charset="0"/>
                <a:ea typeface="+mn-ea"/>
                <a:cs typeface="+mn-cs"/>
              </a:rPr>
              <a:t/>
            </a:r>
            <a:br>
              <a:rPr lang="ru-RU" sz="1400" b="0" dirty="0">
                <a:latin typeface="Comic Sans MS" pitchFamily="66" charset="0"/>
                <a:ea typeface="+mn-ea"/>
                <a:cs typeface="+mn-cs"/>
              </a:rPr>
            </a:br>
            <a:r>
              <a:rPr lang="ru-RU" sz="1400" b="0" dirty="0">
                <a:latin typeface="Comic Sans MS" pitchFamily="66" charset="0"/>
                <a:ea typeface="+mn-ea"/>
                <a:cs typeface="+mn-cs"/>
              </a:rPr>
              <a:t>Крем для век  СУФЛЕ  ДЕЛИКАТНОЕ  против темных кругов, отеков и  морщин, 30 </a:t>
            </a:r>
            <a:r>
              <a:rPr lang="en-US" sz="1400" b="0" dirty="0">
                <a:latin typeface="Comic Sans MS" pitchFamily="66" charset="0"/>
                <a:ea typeface="+mn-ea"/>
                <a:cs typeface="+mn-cs"/>
              </a:rPr>
              <a:t>ml</a:t>
            </a:r>
            <a:r>
              <a:rPr lang="ru-RU" sz="1400" b="0" dirty="0">
                <a:latin typeface="Comic Sans MS" pitchFamily="66" charset="0"/>
                <a:ea typeface="+mn-ea"/>
                <a:cs typeface="+mn-cs"/>
              </a:rPr>
              <a:t/>
            </a:r>
            <a:br>
              <a:rPr lang="ru-RU" sz="1400" b="0" dirty="0">
                <a:latin typeface="Comic Sans MS" pitchFamily="66" charset="0"/>
                <a:ea typeface="+mn-ea"/>
                <a:cs typeface="+mn-cs"/>
              </a:rPr>
            </a:br>
            <a:r>
              <a:rPr lang="ru-RU" sz="1400" b="0" dirty="0">
                <a:latin typeface="Comic Sans MS" pitchFamily="66" charset="0"/>
                <a:ea typeface="+mn-ea"/>
                <a:cs typeface="+mn-cs"/>
              </a:rPr>
              <a:t>Крем для тела  СУФЛЕ  ДЕСЕРТНОЕ  против рубцов и растяжек, </a:t>
            </a:r>
            <a:r>
              <a:rPr lang="ru-RU" sz="1400" b="0" dirty="0" smtClean="0">
                <a:latin typeface="Comic Sans MS" pitchFamily="66" charset="0"/>
                <a:ea typeface="+mn-ea"/>
                <a:cs typeface="+mn-cs"/>
              </a:rPr>
              <a:t>50 </a:t>
            </a:r>
            <a:r>
              <a:rPr lang="en-US" sz="1400" b="0" dirty="0" smtClean="0">
                <a:latin typeface="Comic Sans MS" pitchFamily="66" charset="0"/>
                <a:ea typeface="+mn-ea"/>
                <a:cs typeface="+mn-cs"/>
              </a:rPr>
              <a:t>ml</a:t>
            </a:r>
            <a:r>
              <a:rPr lang="ru-RU" sz="1400" b="0" dirty="0" smtClean="0">
                <a:latin typeface="Comic Sans MS" pitchFamily="66" charset="0"/>
                <a:ea typeface="+mn-ea"/>
                <a:cs typeface="+mn-cs"/>
              </a:rPr>
              <a:t/>
            </a:r>
            <a:br>
              <a:rPr lang="ru-RU" sz="1400" b="0" dirty="0" smtClean="0">
                <a:latin typeface="Comic Sans MS" pitchFamily="66" charset="0"/>
                <a:ea typeface="+mn-ea"/>
                <a:cs typeface="+mn-cs"/>
              </a:rPr>
            </a:br>
            <a:r>
              <a:rPr lang="ru-RU" sz="1400" dirty="0">
                <a:latin typeface="Comic Sans MS" pitchFamily="66" charset="0"/>
              </a:rPr>
              <a:t> </a:t>
            </a:r>
            <a:r>
              <a:rPr lang="ru-RU" sz="1400" dirty="0" smtClean="0">
                <a:latin typeface="Comic Sans MS" pitchFamily="66" charset="0"/>
              </a:rPr>
              <a:t/>
            </a:r>
            <a:br>
              <a:rPr lang="ru-RU" sz="1400" dirty="0" smtClean="0">
                <a:latin typeface="Comic Sans MS" pitchFamily="66" charset="0"/>
              </a:rPr>
            </a:br>
            <a:r>
              <a:rPr lang="ru-RU" sz="1400" dirty="0" smtClean="0">
                <a:latin typeface="Comic Sans MS" pitchFamily="66" charset="0"/>
              </a:rPr>
              <a:t>Козье </a:t>
            </a:r>
            <a:r>
              <a:rPr lang="ru-RU" sz="1400" dirty="0">
                <a:latin typeface="Comic Sans MS" pitchFamily="66" charset="0"/>
              </a:rPr>
              <a:t>молоко </a:t>
            </a:r>
            <a:r>
              <a:rPr lang="ru-RU" sz="1400" b="0" dirty="0">
                <a:latin typeface="Comic Sans MS" pitchFamily="66" charset="0"/>
              </a:rPr>
              <a:t>- бесценный косметический продукт, полностью восстанавливающий здоровье и функциональную активность клеток кожи. Еще в древние времена люди знали целебную силу козьего молока и его омолаживающие свойства. В настоящее время ученые полностью подтверждают уникальность состава козьего молока: это ценные аминокислоты, большое количество ненасыщенных жирных кислот, коэнзим Q10, витамины (А, В1, В2, B5, В6, В12, С, Е, D), микроэлементы (К, Mg, Zn, Se, Са), лактоферменты Температура плавления козьего масла ниже 37 С, поэтому биостимуляторы и питательные вещества легко проникают в глубокие слои кожи, насыщая ее натуральными контролерами увлажненности (пантенол, мочевина, рибофлавин).  Лактоантиоксиданты делают кожу нежной и эластичной, предотвращая ее старение, стимулируют обменные процессы, смягчают и успокаивают кожу. </a:t>
            </a:r>
            <a:r>
              <a:rPr lang="ru-RU" sz="1200" b="0" dirty="0" smtClean="0">
                <a:latin typeface="Comic Sans MS" pitchFamily="66" charset="0"/>
                <a:ea typeface="+mn-ea"/>
                <a:cs typeface="+mn-cs"/>
              </a:rPr>
              <a:t/>
            </a:r>
            <a:br>
              <a:rPr lang="ru-RU" sz="1200" b="0" dirty="0" smtClean="0">
                <a:latin typeface="Comic Sans MS" pitchFamily="66" charset="0"/>
                <a:ea typeface="+mn-ea"/>
                <a:cs typeface="+mn-cs"/>
              </a:rPr>
            </a:br>
            <a:endParaRPr lang="ru-RU" sz="1200" b="0" dirty="0">
              <a:latin typeface="Comic Sans MS" pitchFamily="66" charset="0"/>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357158" y="142852"/>
            <a:ext cx="8429684" cy="6429420"/>
          </a:xfrm>
        </p:spPr>
        <p:txBody>
          <a:bodyPr>
            <a:normAutofit/>
          </a:bodyPr>
          <a:lstStyle/>
          <a:p>
            <a:r>
              <a:rPr lang="ru-RU" sz="1200" b="0" dirty="0" smtClean="0">
                <a:latin typeface="Comic Sans MS" pitchFamily="66" charset="0"/>
                <a:ea typeface="+mn-ea"/>
                <a:cs typeface="+mn-cs"/>
              </a:rPr>
              <a:t/>
            </a:r>
            <a:br>
              <a:rPr lang="ru-RU" sz="1200" b="0" dirty="0" smtClean="0">
                <a:latin typeface="Comic Sans MS" pitchFamily="66" charset="0"/>
                <a:ea typeface="+mn-ea"/>
                <a:cs typeface="+mn-cs"/>
              </a:rPr>
            </a:br>
            <a:r>
              <a:rPr lang="ru-RU" sz="1800" dirty="0">
                <a:latin typeface="Comic Sans MS" pitchFamily="66" charset="0"/>
              </a:rPr>
              <a:t>Крем для лица  СУФЛЕ СЛИВОЧНОЕ </a:t>
            </a:r>
            <a:r>
              <a:rPr lang="ru-RU" sz="1800" dirty="0"/>
              <a:t/>
            </a:r>
            <a:br>
              <a:rPr lang="ru-RU" sz="1800" dirty="0"/>
            </a:br>
            <a:r>
              <a:rPr lang="ru-RU" sz="1800" dirty="0"/>
              <a:t/>
            </a:r>
            <a:br>
              <a:rPr lang="ru-RU" sz="1800" dirty="0"/>
            </a:br>
            <a:r>
              <a:rPr lang="ru-RU" sz="1400" b="0" dirty="0" smtClean="0">
                <a:latin typeface="Comic Sans MS" pitchFamily="66" charset="0"/>
                <a:ea typeface="+mn-ea"/>
                <a:cs typeface="+mn-cs"/>
              </a:rPr>
              <a:t>Успокаивающий</a:t>
            </a:r>
            <a:r>
              <a:rPr lang="ru-RU" sz="1400" b="0" dirty="0">
                <a:latin typeface="Comic Sans MS" pitchFamily="66" charset="0"/>
                <a:ea typeface="+mn-ea"/>
                <a:cs typeface="+mn-cs"/>
              </a:rPr>
              <a:t>, увлажняющий крем для снятия раздражений. Идеальный для ухода за сухой и чувствительной кожей лица. </a:t>
            </a:r>
            <a:r>
              <a:rPr lang="ru-RU" sz="1400" b="0" dirty="0" smtClean="0">
                <a:latin typeface="Comic Sans MS" pitchFamily="66" charset="0"/>
                <a:ea typeface="+mn-ea"/>
                <a:cs typeface="+mn-cs"/>
              </a:rPr>
              <a:t/>
            </a:r>
            <a:br>
              <a:rPr lang="ru-RU" sz="1400" b="0" dirty="0" smtClean="0">
                <a:latin typeface="Comic Sans MS" pitchFamily="66" charset="0"/>
                <a:ea typeface="+mn-ea"/>
                <a:cs typeface="+mn-cs"/>
              </a:rPr>
            </a:br>
            <a:r>
              <a:rPr lang="ru-RU" sz="1400" b="0" dirty="0" smtClean="0">
                <a:latin typeface="Comic Sans MS" pitchFamily="66" charset="0"/>
                <a:ea typeface="+mn-ea"/>
                <a:cs typeface="+mn-cs"/>
              </a:rPr>
              <a:t/>
            </a:r>
            <a:br>
              <a:rPr lang="ru-RU" sz="1400" b="0" dirty="0" smtClean="0">
                <a:latin typeface="Comic Sans MS" pitchFamily="66" charset="0"/>
                <a:ea typeface="+mn-ea"/>
                <a:cs typeface="+mn-cs"/>
              </a:rPr>
            </a:br>
            <a:r>
              <a:rPr lang="ru-RU" sz="1400" b="0" dirty="0">
                <a:latin typeface="Comic Sans MS" pitchFamily="66" charset="0"/>
                <a:ea typeface="+mn-ea"/>
                <a:cs typeface="+mn-cs"/>
              </a:rPr>
              <a:t/>
            </a:r>
            <a:br>
              <a:rPr lang="ru-RU" sz="1400" b="0" dirty="0">
                <a:latin typeface="Comic Sans MS" pitchFamily="66" charset="0"/>
                <a:ea typeface="+mn-ea"/>
                <a:cs typeface="+mn-cs"/>
              </a:rPr>
            </a:br>
            <a:r>
              <a:rPr lang="ru-RU" sz="1400" dirty="0" smtClean="0">
                <a:latin typeface="Comic Sans MS" pitchFamily="66" charset="0"/>
                <a:ea typeface="+mn-ea"/>
                <a:cs typeface="+mn-cs"/>
              </a:rPr>
              <a:t>Предназначено </a:t>
            </a:r>
            <a:r>
              <a:rPr lang="ru-RU" sz="1400" dirty="0">
                <a:latin typeface="Comic Sans MS" pitchFamily="66" charset="0"/>
                <a:ea typeface="+mn-ea"/>
                <a:cs typeface="+mn-cs"/>
              </a:rPr>
              <a:t>для ухода за молодой кожей</a:t>
            </a:r>
            <a:br>
              <a:rPr lang="ru-RU" sz="1400" dirty="0">
                <a:latin typeface="Comic Sans MS" pitchFamily="66" charset="0"/>
                <a:ea typeface="+mn-ea"/>
                <a:cs typeface="+mn-cs"/>
              </a:rPr>
            </a:br>
            <a:r>
              <a:rPr lang="ru-RU" sz="1400" dirty="0">
                <a:latin typeface="Comic Sans MS" pitchFamily="66" charset="0"/>
                <a:ea typeface="+mn-ea"/>
                <a:cs typeface="+mn-cs"/>
              </a:rPr>
              <a:t>Тонкий ванильно-сливочный аромат суфле – незабываемое лакомство для кожи!</a:t>
            </a:r>
            <a:br>
              <a:rPr lang="ru-RU" sz="1400" dirty="0">
                <a:latin typeface="Comic Sans MS" pitchFamily="66" charset="0"/>
                <a:ea typeface="+mn-ea"/>
                <a:cs typeface="+mn-cs"/>
              </a:rPr>
            </a:br>
            <a:r>
              <a:rPr lang="ru-RU" sz="1400" dirty="0" smtClean="0">
                <a:latin typeface="Comic Sans MS" pitchFamily="66" charset="0"/>
                <a:ea typeface="+mn-ea"/>
                <a:cs typeface="+mn-cs"/>
              </a:rPr>
              <a:t/>
            </a:r>
            <a:br>
              <a:rPr lang="ru-RU" sz="1400" dirty="0" smtClean="0">
                <a:latin typeface="Comic Sans MS" pitchFamily="66" charset="0"/>
                <a:ea typeface="+mn-ea"/>
                <a:cs typeface="+mn-cs"/>
              </a:rPr>
            </a:br>
            <a:r>
              <a:rPr lang="ru-RU" sz="1400" dirty="0" smtClean="0">
                <a:latin typeface="Comic Sans MS" pitchFamily="66" charset="0"/>
                <a:ea typeface="+mn-ea"/>
                <a:cs typeface="+mn-cs"/>
              </a:rPr>
              <a:t/>
            </a:r>
            <a:br>
              <a:rPr lang="ru-RU" sz="1400" dirty="0" smtClean="0">
                <a:latin typeface="Comic Sans MS" pitchFamily="66" charset="0"/>
                <a:ea typeface="+mn-ea"/>
                <a:cs typeface="+mn-cs"/>
              </a:rPr>
            </a:br>
            <a:r>
              <a:rPr lang="ru-RU" sz="1400" dirty="0" smtClean="0">
                <a:latin typeface="Comic Sans MS" pitchFamily="66" charset="0"/>
                <a:ea typeface="+mn-ea"/>
                <a:cs typeface="+mn-cs"/>
              </a:rPr>
              <a:t>Состав</a:t>
            </a:r>
            <a:r>
              <a:rPr lang="ru-RU" sz="1400" dirty="0">
                <a:latin typeface="Comic Sans MS" pitchFamily="66" charset="0"/>
                <a:ea typeface="+mn-ea"/>
                <a:cs typeface="+mn-cs"/>
              </a:rPr>
              <a:t>:</a:t>
            </a:r>
            <a:r>
              <a:rPr lang="ru-RU" sz="1400" b="0" dirty="0">
                <a:latin typeface="Comic Sans MS" pitchFamily="66" charset="0"/>
                <a:ea typeface="+mn-ea"/>
                <a:cs typeface="+mn-cs"/>
              </a:rPr>
              <a:t> концентрат козьего молока, масла: какао, Ши (карите), Кокоса, Виноградной косточки,  Сamelina sativa; пчелиный воск, лецитин, антиоксидантный комплекс, гиалуроновая кислота, аминокислотный минеральный комплекс</a:t>
            </a:r>
            <a:r>
              <a:rPr lang="ru-RU" sz="1400" dirty="0">
                <a:latin typeface="Comic Sans MS" pitchFamily="66" charset="0"/>
                <a:ea typeface="+mn-ea"/>
                <a:cs typeface="+mn-cs"/>
              </a:rPr>
              <a:t/>
            </a:r>
            <a:br>
              <a:rPr lang="ru-RU" sz="1400" dirty="0">
                <a:latin typeface="Comic Sans MS" pitchFamily="66" charset="0"/>
                <a:ea typeface="+mn-ea"/>
                <a:cs typeface="+mn-cs"/>
              </a:rPr>
            </a:br>
            <a:r>
              <a:rPr lang="ru-RU" sz="1400" b="0" dirty="0">
                <a:latin typeface="Comic Sans MS" pitchFamily="66" charset="0"/>
                <a:ea typeface="+mn-ea"/>
                <a:cs typeface="+mn-cs"/>
              </a:rPr>
              <a:t>Экстракты льна, липы, ромашки, зверобоя, облепихи, смородины и шиповника идеально подобраны </a:t>
            </a:r>
            <a:r>
              <a:rPr lang="ru-RU" sz="1400" dirty="0">
                <a:latin typeface="Comic Sans MS" pitchFamily="66" charset="0"/>
                <a:ea typeface="+mn-ea"/>
                <a:cs typeface="+mn-cs"/>
              </a:rPr>
              <a:t>для ухода за сухой и чувствительной кожей, окажут успокаивающее, смягчающее действие, сделают более эластичной чувствительную и раздраженную кожу, устранят сухость и шелушение. </a:t>
            </a:r>
          </a:p>
        </p:txBody>
      </p:sp>
      <p:pic>
        <p:nvPicPr>
          <p:cNvPr id="6" name="Рисунок 5" descr="суфле сливочное.jpg"/>
          <p:cNvPicPr>
            <a:picLocks noChangeAspect="1"/>
          </p:cNvPicPr>
          <p:nvPr/>
        </p:nvPicPr>
        <p:blipFill>
          <a:blip r:embed="rId2"/>
          <a:stretch>
            <a:fillRect/>
          </a:stretch>
        </p:blipFill>
        <p:spPr>
          <a:xfrm>
            <a:off x="4786314" y="214290"/>
            <a:ext cx="4025900" cy="30226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285720" y="0"/>
            <a:ext cx="8358246" cy="6572272"/>
          </a:xfrm>
        </p:spPr>
        <p:txBody>
          <a:bodyPr>
            <a:noAutofit/>
          </a:bodyPr>
          <a:lstStyle/>
          <a:p>
            <a:r>
              <a:rPr lang="ru-RU" sz="1800" dirty="0">
                <a:latin typeface="Comic Sans MS" pitchFamily="66" charset="0"/>
              </a:rPr>
              <a:t>Крем для лица  СУФЛЕ МОЛОЧНОЕ </a:t>
            </a:r>
            <a:r>
              <a:rPr lang="ru-RU" sz="1400" b="0" dirty="0" smtClean="0">
                <a:latin typeface="Comic Sans MS" pitchFamily="66" charset="0"/>
                <a:ea typeface="+mn-ea"/>
                <a:cs typeface="+mn-cs"/>
              </a:rPr>
              <a:t/>
            </a:r>
            <a:br>
              <a:rPr lang="ru-RU" sz="1400" b="0" dirty="0" smtClean="0">
                <a:latin typeface="Comic Sans MS" pitchFamily="66" charset="0"/>
                <a:ea typeface="+mn-ea"/>
                <a:cs typeface="+mn-cs"/>
              </a:rPr>
            </a:br>
            <a:r>
              <a:rPr lang="ru-RU" sz="1400" b="0" dirty="0" smtClean="0">
                <a:latin typeface="Comic Sans MS" pitchFamily="66" charset="0"/>
                <a:ea typeface="+mn-ea"/>
                <a:cs typeface="+mn-cs"/>
              </a:rPr>
              <a:t/>
            </a:r>
            <a:br>
              <a:rPr lang="ru-RU" sz="1400" b="0" dirty="0" smtClean="0">
                <a:latin typeface="Comic Sans MS" pitchFamily="66" charset="0"/>
                <a:ea typeface="+mn-ea"/>
                <a:cs typeface="+mn-cs"/>
              </a:rPr>
            </a:br>
            <a:r>
              <a:rPr lang="ru-RU" sz="1400" b="0" dirty="0">
                <a:latin typeface="Comic Sans MS" pitchFamily="66" charset="0"/>
                <a:ea typeface="+mn-ea"/>
                <a:cs typeface="+mn-cs"/>
              </a:rPr>
              <a:t/>
            </a:r>
            <a:br>
              <a:rPr lang="ru-RU" sz="1400" b="0" dirty="0">
                <a:latin typeface="Comic Sans MS" pitchFamily="66" charset="0"/>
                <a:ea typeface="+mn-ea"/>
                <a:cs typeface="+mn-cs"/>
              </a:rPr>
            </a:br>
            <a:r>
              <a:rPr lang="ru-RU" sz="1400" b="0" dirty="0" smtClean="0">
                <a:latin typeface="Comic Sans MS" pitchFamily="66" charset="0"/>
                <a:ea typeface="+mn-ea"/>
                <a:cs typeface="+mn-cs"/>
              </a:rPr>
              <a:t/>
            </a:r>
            <a:br>
              <a:rPr lang="ru-RU" sz="1400" b="0" dirty="0" smtClean="0">
                <a:latin typeface="Comic Sans MS" pitchFamily="66" charset="0"/>
                <a:ea typeface="+mn-ea"/>
                <a:cs typeface="+mn-cs"/>
              </a:rPr>
            </a:br>
            <a:r>
              <a:rPr lang="ru-RU" sz="1400" b="0" dirty="0" smtClean="0">
                <a:latin typeface="Comic Sans MS" pitchFamily="66" charset="0"/>
                <a:ea typeface="+mn-ea"/>
                <a:cs typeface="+mn-cs"/>
              </a:rPr>
              <a:t>Витаминно-питательный крем, содержащий мощный</a:t>
            </a:r>
            <a:br>
              <a:rPr lang="ru-RU" sz="1400" b="0" dirty="0" smtClean="0">
                <a:latin typeface="Comic Sans MS" pitchFamily="66" charset="0"/>
                <a:ea typeface="+mn-ea"/>
                <a:cs typeface="+mn-cs"/>
              </a:rPr>
            </a:br>
            <a:r>
              <a:rPr lang="ru-RU" sz="1400" b="0" dirty="0" smtClean="0">
                <a:latin typeface="Comic Sans MS" pitchFamily="66" charset="0"/>
                <a:ea typeface="+mn-ea"/>
                <a:cs typeface="+mn-cs"/>
              </a:rPr>
              <a:t>  антиоксидантный комплекс, незаменим </a:t>
            </a:r>
            <a:br>
              <a:rPr lang="ru-RU" sz="1400" b="0" dirty="0" smtClean="0">
                <a:latin typeface="Comic Sans MS" pitchFamily="66" charset="0"/>
                <a:ea typeface="+mn-ea"/>
                <a:cs typeface="+mn-cs"/>
              </a:rPr>
            </a:br>
            <a:r>
              <a:rPr lang="ru-RU" sz="1400" b="0" dirty="0" smtClean="0">
                <a:latin typeface="Comic Sans MS" pitchFamily="66" charset="0"/>
                <a:ea typeface="+mn-ea"/>
                <a:cs typeface="+mn-cs"/>
              </a:rPr>
              <a:t>для ежедневного ухода  за нормальной кожей лица.</a:t>
            </a:r>
            <a:br>
              <a:rPr lang="ru-RU" sz="1400" b="0" dirty="0" smtClean="0">
                <a:latin typeface="Comic Sans MS" pitchFamily="66" charset="0"/>
                <a:ea typeface="+mn-ea"/>
                <a:cs typeface="+mn-cs"/>
              </a:rPr>
            </a:br>
            <a:r>
              <a:rPr lang="ru-RU" sz="1400" b="0" dirty="0" smtClean="0">
                <a:latin typeface="Comic Sans MS" pitchFamily="66" charset="0"/>
                <a:ea typeface="+mn-ea"/>
                <a:cs typeface="+mn-cs"/>
              </a:rPr>
              <a:t/>
            </a:r>
            <a:br>
              <a:rPr lang="ru-RU" sz="1400" b="0" dirty="0" smtClean="0">
                <a:latin typeface="Comic Sans MS" pitchFamily="66" charset="0"/>
                <a:ea typeface="+mn-ea"/>
                <a:cs typeface="+mn-cs"/>
              </a:rPr>
            </a:br>
            <a:r>
              <a:rPr lang="ru-RU" sz="1400" b="0" dirty="0">
                <a:latin typeface="Comic Sans MS" pitchFamily="66" charset="0"/>
                <a:ea typeface="+mn-ea"/>
                <a:cs typeface="+mn-cs"/>
              </a:rPr>
              <a:t/>
            </a:r>
            <a:br>
              <a:rPr lang="ru-RU" sz="1400" b="0" dirty="0">
                <a:latin typeface="Comic Sans MS" pitchFamily="66" charset="0"/>
                <a:ea typeface="+mn-ea"/>
                <a:cs typeface="+mn-cs"/>
              </a:rPr>
            </a:br>
            <a:r>
              <a:rPr lang="ru-RU" sz="1400" b="0" dirty="0" smtClean="0">
                <a:latin typeface="Comic Sans MS" pitchFamily="66" charset="0"/>
                <a:ea typeface="+mn-ea"/>
                <a:cs typeface="+mn-cs"/>
              </a:rPr>
              <a:t/>
            </a:r>
            <a:br>
              <a:rPr lang="ru-RU" sz="1400" b="0" dirty="0" smtClean="0">
                <a:latin typeface="Comic Sans MS" pitchFamily="66" charset="0"/>
                <a:ea typeface="+mn-ea"/>
                <a:cs typeface="+mn-cs"/>
              </a:rPr>
            </a:br>
            <a:r>
              <a:rPr lang="ru-RU" sz="1050" b="0" i="1" dirty="0" smtClean="0">
                <a:latin typeface="Comic Sans MS" pitchFamily="66" charset="0"/>
                <a:ea typeface="+mn-ea"/>
                <a:cs typeface="+mn-cs"/>
              </a:rPr>
              <a:t>Для чего нужна антиоксидантная защита кожи?</a:t>
            </a:r>
            <a:br>
              <a:rPr lang="ru-RU" sz="1050" b="0" i="1" dirty="0" smtClean="0">
                <a:latin typeface="Comic Sans MS" pitchFamily="66" charset="0"/>
                <a:ea typeface="+mn-ea"/>
                <a:cs typeface="+mn-cs"/>
              </a:rPr>
            </a:br>
            <a:r>
              <a:rPr lang="ru-RU" sz="1050" b="0" i="1" dirty="0" smtClean="0">
                <a:latin typeface="Comic Sans MS" pitchFamily="66" charset="0"/>
                <a:ea typeface="+mn-ea"/>
                <a:cs typeface="+mn-cs"/>
              </a:rPr>
              <a:t>Наша кожа регулярно подвергается воздействию различных негативных факторов (загрязненный воздух, облучение ультрафиолетовой частью спектра (УФ) солнечного света и т. п.), которые ускоряют образование свободных радикалов в организме. Они, в свою очередь, повреждают генетический материал, нарушают структуру коллагена и эластина кожи. Постепенно повреждения накапливаются, что может приводить к преждевременному старению и даже к различным заболеваниям кожи.</a:t>
            </a:r>
            <a:br>
              <a:rPr lang="ru-RU" sz="1050" b="0" i="1" dirty="0" smtClean="0">
                <a:latin typeface="Comic Sans MS" pitchFamily="66" charset="0"/>
                <a:ea typeface="+mn-ea"/>
                <a:cs typeface="+mn-cs"/>
              </a:rPr>
            </a:br>
            <a:r>
              <a:rPr lang="ru-RU" sz="1050" b="0" i="1" dirty="0" smtClean="0">
                <a:latin typeface="Comic Sans MS" pitchFamily="66" charset="0"/>
                <a:ea typeface="+mn-ea"/>
                <a:cs typeface="+mn-cs"/>
              </a:rPr>
              <a:t>Антиоксиданты борются со свободными радикалами, нейтрализуя их и превращая в безопасные для организма соединения. Однако при длительном воздействии негативных факторов количество антиоксидантов в коже снижается. Поэтому необходимо "пополнять" запас антиоксидантов в коже, принимая их дополнительно. Это защитит кожу от вредного воздействия свободных радикалов. </a:t>
            </a:r>
            <a:r>
              <a:rPr lang="ru-RU" sz="1400" b="0" dirty="0" smtClean="0">
                <a:latin typeface="Comic Sans MS" pitchFamily="66" charset="0"/>
                <a:ea typeface="+mn-ea"/>
                <a:cs typeface="+mn-cs"/>
              </a:rPr>
              <a:t/>
            </a:r>
            <a:br>
              <a:rPr lang="ru-RU" sz="1400" b="0" dirty="0" smtClean="0">
                <a:latin typeface="Comic Sans MS" pitchFamily="66" charset="0"/>
                <a:ea typeface="+mn-ea"/>
                <a:cs typeface="+mn-cs"/>
              </a:rPr>
            </a:br>
            <a:r>
              <a:rPr lang="ru-RU" sz="1400" b="0" dirty="0" smtClean="0">
                <a:latin typeface="Comic Sans MS" pitchFamily="66" charset="0"/>
                <a:ea typeface="+mn-ea"/>
                <a:cs typeface="+mn-cs"/>
              </a:rPr>
              <a:t/>
            </a:r>
            <a:br>
              <a:rPr lang="ru-RU" sz="1400" b="0" dirty="0" smtClean="0">
                <a:latin typeface="Comic Sans MS" pitchFamily="66" charset="0"/>
                <a:ea typeface="+mn-ea"/>
                <a:cs typeface="+mn-cs"/>
              </a:rPr>
            </a:br>
            <a:r>
              <a:rPr lang="ru-RU" sz="1400" dirty="0" smtClean="0">
                <a:latin typeface="Comic Sans MS" pitchFamily="66" charset="0"/>
                <a:ea typeface="+mn-ea"/>
                <a:cs typeface="+mn-cs"/>
              </a:rPr>
              <a:t>Предназначено для ухода за молодой кожей</a:t>
            </a:r>
            <a:r>
              <a:rPr lang="ru-RU" sz="1400" b="0" dirty="0" smtClean="0">
                <a:latin typeface="Comic Sans MS" pitchFamily="66" charset="0"/>
                <a:ea typeface="+mn-ea"/>
                <a:cs typeface="+mn-cs"/>
              </a:rPr>
              <a:t/>
            </a:r>
            <a:br>
              <a:rPr lang="ru-RU" sz="1400" b="0" dirty="0" smtClean="0">
                <a:latin typeface="Comic Sans MS" pitchFamily="66" charset="0"/>
                <a:ea typeface="+mn-ea"/>
                <a:cs typeface="+mn-cs"/>
              </a:rPr>
            </a:br>
            <a:r>
              <a:rPr lang="ru-RU" sz="1400" dirty="0" smtClean="0">
                <a:latin typeface="Comic Sans MS" pitchFamily="66" charset="0"/>
                <a:ea typeface="+mn-ea"/>
                <a:cs typeface="+mn-cs"/>
              </a:rPr>
              <a:t>Тонкий молочно-ванильный аромат суфле подарит невероятное наслаждение!</a:t>
            </a:r>
            <a:r>
              <a:rPr lang="ru-RU" sz="1400" b="0" dirty="0" smtClean="0">
                <a:latin typeface="Comic Sans MS" pitchFamily="66" charset="0"/>
                <a:ea typeface="+mn-ea"/>
                <a:cs typeface="+mn-cs"/>
              </a:rPr>
              <a:t/>
            </a:r>
            <a:br>
              <a:rPr lang="ru-RU" sz="1400" b="0" dirty="0" smtClean="0">
                <a:latin typeface="Comic Sans MS" pitchFamily="66" charset="0"/>
                <a:ea typeface="+mn-ea"/>
                <a:cs typeface="+mn-cs"/>
              </a:rPr>
            </a:br>
            <a:r>
              <a:rPr lang="ru-RU" sz="1400" b="0" dirty="0" smtClean="0">
                <a:latin typeface="Comic Sans MS" pitchFamily="66" charset="0"/>
                <a:ea typeface="+mn-ea"/>
                <a:cs typeface="+mn-cs"/>
              </a:rPr>
              <a:t>Состав: концентрат козьего молока, масла: какао, Ши (карите), Кокоса, Виноградной косточки,  Сamelina sativa; пчелиный воск, лецитин</a:t>
            </a:r>
            <a:br>
              <a:rPr lang="ru-RU" sz="1400" b="0" dirty="0" smtClean="0">
                <a:latin typeface="Comic Sans MS" pitchFamily="66" charset="0"/>
                <a:ea typeface="+mn-ea"/>
                <a:cs typeface="+mn-cs"/>
              </a:rPr>
            </a:br>
            <a:r>
              <a:rPr lang="ru-RU" sz="1400" b="0" dirty="0" smtClean="0">
                <a:latin typeface="Comic Sans MS" pitchFamily="66" charset="0"/>
                <a:ea typeface="+mn-ea"/>
                <a:cs typeface="+mn-cs"/>
              </a:rPr>
              <a:t>Антиоксидантные комплексы лиственницы, клюквы, зелёного чая. </a:t>
            </a:r>
            <a:br>
              <a:rPr lang="ru-RU" sz="1400" b="0" dirty="0" smtClean="0">
                <a:latin typeface="Comic Sans MS" pitchFamily="66" charset="0"/>
                <a:ea typeface="+mn-ea"/>
                <a:cs typeface="+mn-cs"/>
              </a:rPr>
            </a:br>
            <a:r>
              <a:rPr lang="ru-RU" sz="1400" b="0" dirty="0" smtClean="0">
                <a:latin typeface="Comic Sans MS" pitchFamily="66" charset="0"/>
                <a:ea typeface="+mn-ea"/>
                <a:cs typeface="+mn-cs"/>
              </a:rPr>
              <a:t>Гиалуроновая кислота, аминокислоты. </a:t>
            </a:r>
            <a:br>
              <a:rPr lang="ru-RU" sz="1400" b="0" dirty="0" smtClean="0">
                <a:latin typeface="Comic Sans MS" pitchFamily="66" charset="0"/>
                <a:ea typeface="+mn-ea"/>
                <a:cs typeface="+mn-cs"/>
              </a:rPr>
            </a:br>
            <a:r>
              <a:rPr lang="ru-RU" sz="1400" b="0" dirty="0" smtClean="0">
                <a:latin typeface="Comic Sans MS" pitchFamily="66" charset="0"/>
                <a:ea typeface="+mn-ea"/>
                <a:cs typeface="+mn-cs"/>
              </a:rPr>
              <a:t>Экстракты: шиповника, рябины красной, смородины чёрной, черники, календулы.  Гриндокс, бензоат Натрия.</a:t>
            </a:r>
            <a:br>
              <a:rPr lang="ru-RU" sz="1400" b="0" dirty="0" smtClean="0">
                <a:latin typeface="Comic Sans MS" pitchFamily="66" charset="0"/>
                <a:ea typeface="+mn-ea"/>
                <a:cs typeface="+mn-cs"/>
              </a:rPr>
            </a:br>
            <a:r>
              <a:rPr lang="ru-RU" sz="1400" dirty="0" smtClean="0">
                <a:latin typeface="Comic Sans MS" pitchFamily="66" charset="0"/>
                <a:ea typeface="+mn-ea"/>
                <a:cs typeface="+mn-cs"/>
              </a:rPr>
              <a:t>Собранные в единый комплекс антиоксиданты взаимно усиливают действие друг друга, стимулируют процессы восстановления клеток и защищают их от преждевременного старения</a:t>
            </a:r>
            <a:r>
              <a:rPr lang="ru-RU" sz="1400" b="0" dirty="0" smtClean="0">
                <a:latin typeface="Comic Sans MS" pitchFamily="66" charset="0"/>
                <a:ea typeface="+mn-ea"/>
                <a:cs typeface="+mn-cs"/>
              </a:rPr>
              <a:t> </a:t>
            </a:r>
            <a:endParaRPr lang="ru-RU" sz="1400" b="0" dirty="0">
              <a:latin typeface="Comic Sans MS" pitchFamily="66" charset="0"/>
              <a:ea typeface="+mn-ea"/>
              <a:cs typeface="+mn-cs"/>
            </a:endParaRPr>
          </a:p>
        </p:txBody>
      </p:sp>
      <p:sp>
        <p:nvSpPr>
          <p:cNvPr id="10" name="Заголовок 5"/>
          <p:cNvSpPr txBox="1">
            <a:spLocks/>
          </p:cNvSpPr>
          <p:nvPr/>
        </p:nvSpPr>
        <p:spPr>
          <a:xfrm>
            <a:off x="0" y="0"/>
            <a:ext cx="4286248" cy="1928802"/>
          </a:xfrm>
          <a:prstGeom prst="rect">
            <a:avLst/>
          </a:prstGeom>
        </p:spPr>
        <p:txBody>
          <a:bodyPr vert="horz" lIns="91440" tIns="45720" rIns="91440" bIns="45720" rtlCol="0" anchor="b">
            <a:normAutofit/>
          </a:bodyPr>
          <a:lstStyle/>
          <a:p>
            <a:pPr algn="ctr">
              <a:spcBef>
                <a:spcPct val="0"/>
              </a:spcBef>
            </a:pPr>
            <a:endParaRPr lang="ru-RU" sz="1300" b="1" dirty="0">
              <a:latin typeface="Comic Sans MS" pitchFamily="66" charset="0"/>
              <a:ea typeface="+mj-ea"/>
              <a:cs typeface="+mj-cs"/>
            </a:endParaRPr>
          </a:p>
        </p:txBody>
      </p:sp>
      <p:pic>
        <p:nvPicPr>
          <p:cNvPr id="9" name="Рисунок 8" descr="суфле молочное.jpg"/>
          <p:cNvPicPr>
            <a:picLocks noChangeAspect="1"/>
          </p:cNvPicPr>
          <p:nvPr/>
        </p:nvPicPr>
        <p:blipFill>
          <a:blip r:embed="rId2"/>
          <a:stretch>
            <a:fillRect/>
          </a:stretch>
        </p:blipFill>
        <p:spPr>
          <a:xfrm>
            <a:off x="5072066" y="0"/>
            <a:ext cx="3357586" cy="252083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285720" y="4929198"/>
            <a:ext cx="4000528" cy="1643074"/>
          </a:xfrm>
        </p:spPr>
        <p:txBody>
          <a:bodyPr>
            <a:normAutofit fontScale="90000"/>
          </a:bodyPr>
          <a:lstStyle/>
          <a:p>
            <a:r>
              <a:rPr lang="ru-RU" sz="1200" dirty="0" smtClean="0">
                <a:latin typeface="Comic Sans MS" pitchFamily="66" charset="0"/>
              </a:rPr>
              <a:t>Состав: Соль </a:t>
            </a:r>
            <a:r>
              <a:rPr lang="ru-RU" sz="1200" dirty="0">
                <a:latin typeface="Comic Sans MS" pitchFamily="66" charset="0"/>
              </a:rPr>
              <a:t>мертвого моря</a:t>
            </a:r>
            <a:r>
              <a:rPr lang="ru-RU" sz="1200" b="0" dirty="0">
                <a:latin typeface="Comic Sans MS" pitchFamily="66" charset="0"/>
              </a:rPr>
              <a:t>,  природная </a:t>
            </a:r>
            <a:r>
              <a:rPr lang="ru-RU" sz="1200" b="0" dirty="0" smtClean="0">
                <a:latin typeface="Comic Sans MS" pitchFamily="66" charset="0"/>
              </a:rPr>
              <a:t>голубая глина </a:t>
            </a:r>
            <a:r>
              <a:rPr lang="ru-RU" sz="1200" b="0" dirty="0">
                <a:latin typeface="Comic Sans MS" pitchFamily="66" charset="0"/>
              </a:rPr>
              <a:t>(каолин), овсяная и рисовая мука, лецитин, витамин Е, витамин </a:t>
            </a:r>
            <a:r>
              <a:rPr lang="ru-RU" sz="1200" b="0" dirty="0" smtClean="0">
                <a:latin typeface="Comic Sans MS" pitchFamily="66" charset="0"/>
              </a:rPr>
              <a:t>С </a:t>
            </a:r>
            <a:br>
              <a:rPr lang="ru-RU" sz="1200" b="0" dirty="0" smtClean="0">
                <a:latin typeface="Comic Sans MS" pitchFamily="66" charset="0"/>
              </a:rPr>
            </a:br>
            <a:r>
              <a:rPr lang="ru-RU" sz="1200" dirty="0" smtClean="0">
                <a:latin typeface="Comic Sans MS" pitchFamily="66" charset="0"/>
              </a:rPr>
              <a:t>Масла</a:t>
            </a:r>
            <a:r>
              <a:rPr lang="ru-RU" sz="1200" dirty="0">
                <a:latin typeface="Comic Sans MS" pitchFamily="66" charset="0"/>
              </a:rPr>
              <a:t>:</a:t>
            </a:r>
            <a:r>
              <a:rPr lang="ru-RU" sz="1200" b="0" dirty="0">
                <a:latin typeface="Comic Sans MS" pitchFamily="66" charset="0"/>
              </a:rPr>
              <a:t>  кедра, облепиховое, рыжика (Сamelina sativa), </a:t>
            </a:r>
            <a:r>
              <a:rPr lang="ru-RU" sz="1200" b="0" dirty="0" smtClean="0">
                <a:latin typeface="Comic Sans MS" pitchFamily="66" charset="0"/>
              </a:rPr>
              <a:t>льняное, </a:t>
            </a:r>
            <a:br>
              <a:rPr lang="ru-RU" sz="1200" b="0" dirty="0" smtClean="0">
                <a:latin typeface="Comic Sans MS" pitchFamily="66" charset="0"/>
              </a:rPr>
            </a:br>
            <a:r>
              <a:rPr lang="ru-RU" sz="1200" dirty="0" smtClean="0">
                <a:latin typeface="Comic Sans MS" pitchFamily="66" charset="0"/>
              </a:rPr>
              <a:t>Сок Каланхоэ</a:t>
            </a:r>
            <a:r>
              <a:rPr lang="ru-RU" sz="1200" b="0" dirty="0" smtClean="0">
                <a:latin typeface="Comic Sans MS" pitchFamily="66" charset="0"/>
              </a:rPr>
              <a:t>, </a:t>
            </a:r>
            <a:br>
              <a:rPr lang="ru-RU" sz="1200" b="0" dirty="0" smtClean="0">
                <a:latin typeface="Comic Sans MS" pitchFamily="66" charset="0"/>
              </a:rPr>
            </a:br>
            <a:r>
              <a:rPr lang="ru-RU" sz="1200" b="0" dirty="0" smtClean="0">
                <a:latin typeface="Comic Sans MS" pitchFamily="66" charset="0"/>
              </a:rPr>
              <a:t>Экстракт ламинарии (водоросли), фукуса (водоросли), </a:t>
            </a:r>
            <a:r>
              <a:rPr lang="ru-RU" sz="1200" b="0" dirty="0">
                <a:latin typeface="Comic Sans MS" pitchFamily="66" charset="0"/>
              </a:rPr>
              <a:t>хвоща, аира</a:t>
            </a:r>
            <a:br>
              <a:rPr lang="ru-RU" sz="1200" b="0" dirty="0">
                <a:latin typeface="Comic Sans MS" pitchFamily="66" charset="0"/>
              </a:rPr>
            </a:br>
            <a:r>
              <a:rPr lang="ru-RU" sz="1200" b="0" dirty="0" smtClean="0">
                <a:latin typeface="Comic Sans MS" pitchFamily="66" charset="0"/>
              </a:rPr>
              <a:t>Пилинг</a:t>
            </a:r>
          </a:p>
        </p:txBody>
      </p:sp>
      <p:sp>
        <p:nvSpPr>
          <p:cNvPr id="21" name="Заголовок 5"/>
          <p:cNvSpPr txBox="1">
            <a:spLocks/>
          </p:cNvSpPr>
          <p:nvPr/>
        </p:nvSpPr>
        <p:spPr>
          <a:xfrm>
            <a:off x="4429124" y="4714884"/>
            <a:ext cx="4429156" cy="1857388"/>
          </a:xfrm>
          <a:prstGeom prst="rect">
            <a:avLst/>
          </a:prstGeom>
        </p:spPr>
        <p:txBody>
          <a:bodyPr vert="horz" lIns="91440" tIns="45720" rIns="91440" bIns="45720" rtlCol="0" anchor="b">
            <a:normAutofit fontScale="97500"/>
          </a:bodyPr>
          <a:lstStyle/>
          <a:p>
            <a:r>
              <a:rPr lang="ru-RU" sz="1200" b="1" dirty="0" smtClean="0">
                <a:latin typeface="Comic Sans MS" pitchFamily="66" charset="0"/>
                <a:ea typeface="+mj-ea"/>
                <a:cs typeface="+mj-cs"/>
              </a:rPr>
              <a:t>Состав</a:t>
            </a:r>
            <a:r>
              <a:rPr lang="ru-RU" sz="1100" b="1" dirty="0" smtClean="0">
                <a:latin typeface="Comic Sans MS" pitchFamily="66" charset="0"/>
                <a:ea typeface="+mj-ea"/>
                <a:cs typeface="+mj-cs"/>
              </a:rPr>
              <a:t>: </a:t>
            </a:r>
            <a:r>
              <a:rPr lang="ru-RU" sz="1200" b="1" dirty="0">
                <a:latin typeface="Comic Sans MS" pitchFamily="66" charset="0"/>
                <a:ea typeface="+mj-ea"/>
                <a:cs typeface="+mj-cs"/>
              </a:rPr>
              <a:t>Соль мертвого моря</a:t>
            </a:r>
            <a:r>
              <a:rPr lang="ru-RU" sz="1200" dirty="0">
                <a:latin typeface="Comic Sans MS" pitchFamily="66" charset="0"/>
                <a:ea typeface="+mj-ea"/>
                <a:cs typeface="+mj-cs"/>
              </a:rPr>
              <a:t>,  природная глина зеленая (монтмориллонит), овсяная и рисовая мука, лецитин,  витамин Е, витамин С</a:t>
            </a:r>
          </a:p>
          <a:p>
            <a:r>
              <a:rPr lang="ru-RU" sz="1200" b="1" dirty="0">
                <a:latin typeface="Comic Sans MS" pitchFamily="66" charset="0"/>
                <a:ea typeface="+mj-ea"/>
                <a:cs typeface="+mj-cs"/>
              </a:rPr>
              <a:t>Масла</a:t>
            </a:r>
            <a:r>
              <a:rPr lang="ru-RU" sz="1200" dirty="0">
                <a:latin typeface="Comic Sans MS" pitchFamily="66" charset="0"/>
                <a:ea typeface="+mj-ea"/>
                <a:cs typeface="+mj-cs"/>
              </a:rPr>
              <a:t>:  кедра, облепиховое, рыжика (Сamelina sativa), льняное</a:t>
            </a:r>
          </a:p>
          <a:p>
            <a:r>
              <a:rPr lang="ru-RU" sz="1200" b="1" dirty="0">
                <a:latin typeface="Comic Sans MS" pitchFamily="66" charset="0"/>
                <a:ea typeface="+mj-ea"/>
                <a:cs typeface="+mj-cs"/>
              </a:rPr>
              <a:t>Сок Каланхоэ</a:t>
            </a:r>
          </a:p>
          <a:p>
            <a:r>
              <a:rPr lang="ru-RU" sz="1200" b="1" dirty="0">
                <a:latin typeface="Comic Sans MS" pitchFamily="66" charset="0"/>
                <a:ea typeface="+mj-ea"/>
                <a:cs typeface="+mj-cs"/>
              </a:rPr>
              <a:t>Отвары трав</a:t>
            </a:r>
            <a:r>
              <a:rPr lang="ru-RU" sz="1200" dirty="0">
                <a:latin typeface="Comic Sans MS" pitchFamily="66" charset="0"/>
                <a:ea typeface="+mj-ea"/>
                <a:cs typeface="+mj-cs"/>
              </a:rPr>
              <a:t>: зверобоя, шалфея, календулы, эхинацеи</a:t>
            </a:r>
          </a:p>
          <a:p>
            <a:r>
              <a:rPr lang="ru-RU" sz="1200" b="1" dirty="0">
                <a:latin typeface="Comic Sans MS" pitchFamily="66" charset="0"/>
                <a:ea typeface="+mj-ea"/>
                <a:cs typeface="+mj-cs"/>
              </a:rPr>
              <a:t>Эфирное масло чайного дерева, эвкалипта, лаванды</a:t>
            </a:r>
          </a:p>
          <a:p>
            <a:r>
              <a:rPr lang="ru-RU" sz="1200" dirty="0" smtClean="0">
                <a:latin typeface="Comic Sans MS" pitchFamily="66" charset="0"/>
                <a:ea typeface="+mj-ea"/>
                <a:cs typeface="+mj-cs"/>
              </a:rPr>
              <a:t>Пилинг</a:t>
            </a:r>
            <a:endParaRPr lang="ru-RU" sz="1200" dirty="0">
              <a:latin typeface="Comic Sans MS" pitchFamily="66" charset="0"/>
              <a:ea typeface="+mj-ea"/>
              <a:cs typeface="+mj-cs"/>
            </a:endParaRPr>
          </a:p>
        </p:txBody>
      </p:sp>
      <p:sp>
        <p:nvSpPr>
          <p:cNvPr id="10" name="Заголовок 5"/>
          <p:cNvSpPr txBox="1">
            <a:spLocks/>
          </p:cNvSpPr>
          <p:nvPr/>
        </p:nvSpPr>
        <p:spPr>
          <a:xfrm>
            <a:off x="214282" y="214290"/>
            <a:ext cx="3571900" cy="1571636"/>
          </a:xfrm>
          <a:prstGeom prst="rect">
            <a:avLst/>
          </a:prstGeom>
        </p:spPr>
        <p:txBody>
          <a:bodyPr vert="horz" lIns="91440" tIns="45720" rIns="91440" bIns="45720" rtlCol="0" anchor="b">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smtClean="0">
                <a:ln>
                  <a:noFill/>
                </a:ln>
                <a:solidFill>
                  <a:schemeClr val="tx1"/>
                </a:solidFill>
                <a:effectLst/>
                <a:uLnTx/>
                <a:uFillTx/>
                <a:latin typeface="Comic Sans MS" pitchFamily="66" charset="0"/>
                <a:ea typeface="+mj-ea"/>
                <a:cs typeface="+mj-cs"/>
              </a:rPr>
              <a:t>Крем-пилинг для умывания ГОЛУБАЯ НУГА</a:t>
            </a:r>
            <a:r>
              <a:rPr kumimoji="0" lang="ru-RU" sz="1200" b="1" i="0" u="none" strike="noStrike" kern="1200" cap="none" spc="0" normalizeH="0" baseline="0" noProof="0" dirty="0" smtClean="0">
                <a:ln>
                  <a:noFill/>
                </a:ln>
                <a:solidFill>
                  <a:schemeClr val="tx1"/>
                </a:solidFill>
                <a:effectLst/>
                <a:uLnTx/>
                <a:uFillTx/>
                <a:latin typeface="+mj-lt"/>
                <a:ea typeface="+mj-ea"/>
                <a:cs typeface="+mj-cs"/>
              </a:rPr>
              <a:t/>
            </a:r>
            <a:br>
              <a:rPr kumimoji="0" lang="ru-RU" sz="1200" b="1" i="0" u="none" strike="noStrike" kern="1200" cap="none" spc="0" normalizeH="0" baseline="0" noProof="0" dirty="0" smtClean="0">
                <a:ln>
                  <a:noFill/>
                </a:ln>
                <a:solidFill>
                  <a:schemeClr val="tx1"/>
                </a:solidFill>
                <a:effectLst/>
                <a:uLnTx/>
                <a:uFillTx/>
                <a:latin typeface="+mj-lt"/>
                <a:ea typeface="+mj-ea"/>
                <a:cs typeface="+mj-cs"/>
              </a:rPr>
            </a:br>
            <a:r>
              <a:rPr kumimoji="0" lang="ru-RU" sz="1400" b="0" i="0" u="none" strike="noStrike" kern="1200" cap="none" spc="0" normalizeH="0" baseline="0" noProof="0" dirty="0" smtClean="0">
                <a:ln>
                  <a:noFill/>
                </a:ln>
                <a:solidFill>
                  <a:schemeClr val="tx1"/>
                </a:solidFill>
                <a:effectLst/>
                <a:uLnTx/>
                <a:uFillTx/>
                <a:latin typeface="Comic Sans MS" pitchFamily="66" charset="0"/>
                <a:ea typeface="+mj-ea"/>
                <a:cs typeface="+mj-cs"/>
              </a:rPr>
              <a:t>С мягким нежным морским ароматом! </a:t>
            </a:r>
            <a:r>
              <a:rPr kumimoji="0" lang="ru-RU" sz="1400" b="1"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ru-RU" sz="1400" b="1" i="0" u="none" strike="noStrike" kern="1200" cap="none" spc="0" normalizeH="0" baseline="0" noProof="0" dirty="0" smtClean="0">
                <a:ln>
                  <a:noFill/>
                </a:ln>
                <a:solidFill>
                  <a:schemeClr val="tx1"/>
                </a:solidFill>
                <a:effectLst/>
                <a:uLnTx/>
                <a:uFillTx/>
                <a:latin typeface="Comic Sans MS" pitchFamily="66" charset="0"/>
                <a:ea typeface="+mj-ea"/>
                <a:cs typeface="+mj-cs"/>
              </a:rPr>
            </a:br>
            <a:r>
              <a:rPr kumimoji="0" lang="ru-RU" sz="1400" b="1" i="0" u="none" strike="noStrike" kern="1200" cap="none" spc="0" normalizeH="0" baseline="0" noProof="0" dirty="0" smtClean="0">
                <a:ln>
                  <a:noFill/>
                </a:ln>
                <a:solidFill>
                  <a:schemeClr val="tx1"/>
                </a:solidFill>
                <a:effectLst/>
                <a:uLnTx/>
                <a:uFillTx/>
                <a:latin typeface="Comic Sans MS" pitchFamily="66" charset="0"/>
                <a:ea typeface="+mj-ea"/>
                <a:cs typeface="+mj-cs"/>
              </a:rPr>
              <a:t>Мягко очищает, тонизирует, повышает эластичность и упругость кожи </a:t>
            </a:r>
            <a:r>
              <a:rPr kumimoji="0" lang="ru-RU" sz="1200" b="1"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ru-RU" sz="1200" b="1" i="0" u="none" strike="noStrike" kern="1200" cap="none" spc="0" normalizeH="0" baseline="0" noProof="0" dirty="0" smtClean="0">
                <a:ln>
                  <a:noFill/>
                </a:ln>
                <a:solidFill>
                  <a:schemeClr val="tx1"/>
                </a:solidFill>
                <a:effectLst/>
                <a:uLnTx/>
                <a:uFillTx/>
                <a:latin typeface="Comic Sans MS" pitchFamily="66" charset="0"/>
                <a:ea typeface="+mj-ea"/>
                <a:cs typeface="+mj-cs"/>
              </a:rPr>
            </a:br>
            <a:endParaRPr kumimoji="0" lang="ru-RU" sz="12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11" name="Заголовок 5"/>
          <p:cNvSpPr txBox="1">
            <a:spLocks/>
          </p:cNvSpPr>
          <p:nvPr/>
        </p:nvSpPr>
        <p:spPr>
          <a:xfrm>
            <a:off x="4286248" y="214290"/>
            <a:ext cx="3929090" cy="1500198"/>
          </a:xfrm>
          <a:prstGeom prst="rect">
            <a:avLst/>
          </a:prstGeom>
        </p:spPr>
        <p:txBody>
          <a:bodyPr vert="horz" lIns="91440" tIns="45720" rIns="91440" bIns="45720" rtlCol="0" anchor="b">
            <a:normAutofit fontScale="90000" lnSpcReduction="20000"/>
          </a:bodyPr>
          <a:lstStyle/>
          <a:p>
            <a:pPr algn="ctr"/>
            <a:r>
              <a:rPr lang="ru-RU" sz="2200" b="1" dirty="0">
                <a:latin typeface="Comic Sans MS" pitchFamily="66" charset="0"/>
                <a:ea typeface="+mj-ea"/>
                <a:cs typeface="+mj-cs"/>
              </a:rPr>
              <a:t>Крем-пилинг для умывания ЗЕЛЕНАЯ НУГА</a:t>
            </a:r>
            <a:r>
              <a:rPr kumimoji="0" lang="ru-RU" sz="1200" b="1" i="0" u="none" strike="noStrike" kern="1200" cap="none" spc="0" normalizeH="0" baseline="0" noProof="0" dirty="0" smtClean="0">
                <a:ln>
                  <a:noFill/>
                </a:ln>
                <a:solidFill>
                  <a:schemeClr val="tx1"/>
                </a:solidFill>
                <a:effectLst/>
                <a:uLnTx/>
                <a:uFillTx/>
                <a:latin typeface="+mj-lt"/>
                <a:ea typeface="+mj-ea"/>
                <a:cs typeface="+mj-cs"/>
              </a:rPr>
              <a:t/>
            </a:r>
            <a:br>
              <a:rPr kumimoji="0" lang="ru-RU" sz="1200" b="1" i="0" u="none" strike="noStrike" kern="1200" cap="none" spc="0" normalizeH="0" baseline="0" noProof="0" dirty="0" smtClean="0">
                <a:ln>
                  <a:noFill/>
                </a:ln>
                <a:solidFill>
                  <a:schemeClr val="tx1"/>
                </a:solidFill>
                <a:effectLst/>
                <a:uLnTx/>
                <a:uFillTx/>
                <a:latin typeface="+mj-lt"/>
                <a:ea typeface="+mj-ea"/>
                <a:cs typeface="+mj-cs"/>
              </a:rPr>
            </a:br>
            <a:r>
              <a:rPr lang="ru-RU" sz="1700" dirty="0">
                <a:latin typeface="Comic Sans MS" pitchFamily="66" charset="0"/>
                <a:ea typeface="+mj-ea"/>
                <a:cs typeface="+mj-cs"/>
              </a:rPr>
              <a:t>С целебным ароматом эфирных масел! </a:t>
            </a:r>
            <a:r>
              <a:rPr kumimoji="0" lang="ru-RU" sz="1800" b="1"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ru-RU" sz="1800" b="1" i="0" u="none" strike="noStrike" kern="1200" cap="none" spc="0" normalizeH="0" baseline="0" noProof="0" dirty="0" smtClean="0">
                <a:ln>
                  <a:noFill/>
                </a:ln>
                <a:solidFill>
                  <a:schemeClr val="tx1"/>
                </a:solidFill>
                <a:effectLst/>
                <a:uLnTx/>
                <a:uFillTx/>
                <a:latin typeface="Comic Sans MS" pitchFamily="66" charset="0"/>
                <a:ea typeface="+mj-ea"/>
                <a:cs typeface="+mj-cs"/>
              </a:rPr>
            </a:br>
            <a:r>
              <a:rPr lang="ru-RU" dirty="0"/>
              <a:t> </a:t>
            </a:r>
            <a:r>
              <a:rPr lang="ru-RU" sz="1600" b="1" dirty="0">
                <a:latin typeface="Comic Sans MS" pitchFamily="66" charset="0"/>
                <a:ea typeface="+mj-ea"/>
                <a:cs typeface="+mj-cs"/>
              </a:rPr>
              <a:t>Мягко очищает, обладает противовоспалительным действием, устраняет угревую сыпь, воспаления </a:t>
            </a:r>
            <a:br>
              <a:rPr lang="ru-RU" sz="1600" b="1" dirty="0">
                <a:latin typeface="Comic Sans MS" pitchFamily="66" charset="0"/>
                <a:ea typeface="+mj-ea"/>
                <a:cs typeface="+mj-cs"/>
              </a:rPr>
            </a:br>
            <a:endParaRPr lang="ru-RU" sz="1600" b="1" dirty="0">
              <a:latin typeface="Comic Sans MS" pitchFamily="66" charset="0"/>
              <a:ea typeface="+mj-ea"/>
              <a:cs typeface="+mj-cs"/>
            </a:endParaRPr>
          </a:p>
        </p:txBody>
      </p:sp>
      <p:pic>
        <p:nvPicPr>
          <p:cNvPr id="13" name="Рисунок 12" descr="нуга голубая.jpg"/>
          <p:cNvPicPr>
            <a:picLocks noChangeAspect="1"/>
          </p:cNvPicPr>
          <p:nvPr/>
        </p:nvPicPr>
        <p:blipFill>
          <a:blip r:embed="rId2"/>
          <a:stretch>
            <a:fillRect/>
          </a:stretch>
        </p:blipFill>
        <p:spPr>
          <a:xfrm>
            <a:off x="214282" y="1643050"/>
            <a:ext cx="4025900" cy="3022600"/>
          </a:xfrm>
          <a:prstGeom prst="rect">
            <a:avLst/>
          </a:prstGeom>
        </p:spPr>
      </p:pic>
      <p:pic>
        <p:nvPicPr>
          <p:cNvPr id="14" name="Рисунок 13" descr="нуга зеленая.jpg"/>
          <p:cNvPicPr>
            <a:picLocks noChangeAspect="1"/>
          </p:cNvPicPr>
          <p:nvPr/>
        </p:nvPicPr>
        <p:blipFill>
          <a:blip r:embed="rId3"/>
          <a:stretch>
            <a:fillRect/>
          </a:stretch>
        </p:blipFill>
        <p:spPr>
          <a:xfrm>
            <a:off x="4429124" y="1643050"/>
            <a:ext cx="4025900" cy="30226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285720" y="214290"/>
            <a:ext cx="8429684" cy="6429420"/>
          </a:xfrm>
        </p:spPr>
        <p:txBody>
          <a:bodyPr>
            <a:normAutofit/>
          </a:bodyPr>
          <a:lstStyle/>
          <a:p>
            <a:r>
              <a:rPr lang="ru-RU" sz="1200" b="0" dirty="0" smtClean="0">
                <a:latin typeface="Comic Sans MS" pitchFamily="66" charset="0"/>
                <a:ea typeface="+mn-ea"/>
                <a:cs typeface="+mn-cs"/>
              </a:rPr>
              <a:t/>
            </a:r>
            <a:br>
              <a:rPr lang="ru-RU" sz="1200" b="0" dirty="0" smtClean="0">
                <a:latin typeface="Comic Sans MS" pitchFamily="66" charset="0"/>
                <a:ea typeface="+mn-ea"/>
                <a:cs typeface="+mn-cs"/>
              </a:rPr>
            </a:br>
            <a:r>
              <a:rPr lang="ru-RU" sz="1800" dirty="0">
                <a:latin typeface="Comic Sans MS" pitchFamily="66" charset="0"/>
              </a:rPr>
              <a:t>Крем для лица  </a:t>
            </a:r>
            <a:r>
              <a:rPr lang="ru-RU" sz="1800" dirty="0" smtClean="0">
                <a:latin typeface="Comic Sans MS" pitchFamily="66" charset="0"/>
              </a:rPr>
              <a:t/>
            </a:r>
            <a:br>
              <a:rPr lang="ru-RU" sz="1800" dirty="0" smtClean="0">
                <a:latin typeface="Comic Sans MS" pitchFamily="66" charset="0"/>
              </a:rPr>
            </a:br>
            <a:r>
              <a:rPr lang="ru-RU" sz="1800" dirty="0" smtClean="0">
                <a:latin typeface="Comic Sans MS" pitchFamily="66" charset="0"/>
              </a:rPr>
              <a:t>СУФЛЕ </a:t>
            </a:r>
            <a:r>
              <a:rPr lang="ru-RU" sz="1800" dirty="0">
                <a:latin typeface="Comic Sans MS" pitchFamily="66" charset="0"/>
              </a:rPr>
              <a:t>МОЛОЧНЫЙ ШОКОЛАД </a:t>
            </a:r>
            <a:r>
              <a:rPr lang="ru-RU" sz="1400" dirty="0"/>
              <a:t/>
            </a:r>
            <a:br>
              <a:rPr lang="ru-RU" sz="1400" dirty="0"/>
            </a:br>
            <a:r>
              <a:rPr lang="ru-RU" sz="1400" dirty="0" smtClean="0"/>
              <a:t/>
            </a:r>
            <a:br>
              <a:rPr lang="ru-RU" sz="1400" dirty="0" smtClean="0"/>
            </a:br>
            <a:r>
              <a:rPr lang="ru-RU" sz="1400" b="0" dirty="0" smtClean="0">
                <a:latin typeface="Comic Sans MS" pitchFamily="66" charset="0"/>
                <a:ea typeface="+mn-ea"/>
                <a:cs typeface="+mn-cs"/>
              </a:rPr>
              <a:t>Противовоспалительный </a:t>
            </a:r>
            <a:r>
              <a:rPr lang="ru-RU" sz="1400" b="0" dirty="0">
                <a:latin typeface="Comic Sans MS" pitchFamily="66" charset="0"/>
                <a:ea typeface="+mn-ea"/>
                <a:cs typeface="+mn-cs"/>
              </a:rPr>
              <a:t>крем для нормализации жирового баланса. Идеальный уход за проблемной, смешанной и жирной кожей лица.</a:t>
            </a:r>
            <a:r>
              <a:rPr lang="ru-RU" sz="1400" dirty="0"/>
              <a:t/>
            </a:r>
            <a:br>
              <a:rPr lang="ru-RU" sz="1400" dirty="0"/>
            </a:br>
            <a:r>
              <a:rPr lang="ru-RU" sz="1400" dirty="0"/>
              <a:t> </a:t>
            </a: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latin typeface="Comic Sans MS" pitchFamily="66" charset="0"/>
                <a:ea typeface="+mn-ea"/>
                <a:cs typeface="+mn-cs"/>
              </a:rPr>
              <a:t>Предназначено </a:t>
            </a:r>
            <a:r>
              <a:rPr lang="ru-RU" sz="1400" dirty="0">
                <a:latin typeface="Comic Sans MS" pitchFamily="66" charset="0"/>
                <a:ea typeface="+mn-ea"/>
                <a:cs typeface="+mn-cs"/>
              </a:rPr>
              <a:t>для ухода за молодой кожей</a:t>
            </a:r>
            <a:br>
              <a:rPr lang="ru-RU" sz="1400" dirty="0">
                <a:latin typeface="Comic Sans MS" pitchFamily="66" charset="0"/>
                <a:ea typeface="+mn-ea"/>
                <a:cs typeface="+mn-cs"/>
              </a:rPr>
            </a:br>
            <a:r>
              <a:rPr lang="ru-RU" sz="1400" dirty="0">
                <a:latin typeface="Comic Sans MS" pitchFamily="66" charset="0"/>
                <a:ea typeface="+mn-ea"/>
                <a:cs typeface="+mn-cs"/>
              </a:rPr>
              <a:t>Тонкий сливочно-шоколадный аромат суфле –сладкое лакомство для кожи!</a:t>
            </a:r>
            <a:r>
              <a:rPr lang="ru-RU" sz="1400" dirty="0"/>
              <a:t/>
            </a:r>
            <a:br>
              <a:rPr lang="ru-RU" sz="1400" dirty="0"/>
            </a:br>
            <a:r>
              <a:rPr lang="ru-RU" sz="1400" b="0" dirty="0">
                <a:latin typeface="Comic Sans MS" pitchFamily="66" charset="0"/>
                <a:ea typeface="+mn-ea"/>
                <a:cs typeface="+mn-cs"/>
              </a:rPr>
              <a:t>Состав: концентрат козьего молока, масла: какао, Ши (карите), Кокоса, Виноградной косточки,  Сamelina sativa; пчелиный воск, лецитин, антиоксидантный комплекс, гиалуроновая кислота, аминокислотный минеральный комплекс</a:t>
            </a:r>
            <a:br>
              <a:rPr lang="ru-RU" sz="1400" b="0" dirty="0">
                <a:latin typeface="Comic Sans MS" pitchFamily="66" charset="0"/>
                <a:ea typeface="+mn-ea"/>
                <a:cs typeface="+mn-cs"/>
              </a:rPr>
            </a:br>
            <a:r>
              <a:rPr lang="ru-RU" sz="1400" b="0" dirty="0">
                <a:latin typeface="Comic Sans MS" pitchFamily="66" charset="0"/>
                <a:ea typeface="+mn-ea"/>
                <a:cs typeface="+mn-cs"/>
              </a:rPr>
              <a:t>Экстракты березы, шалфея, череды, брусники, дуба и эфирное масло тысячелистника идеально подобраны</a:t>
            </a:r>
            <a:r>
              <a:rPr lang="ru-RU" sz="1400" dirty="0">
                <a:latin typeface="Comic Sans MS" pitchFamily="66" charset="0"/>
                <a:ea typeface="+mn-ea"/>
                <a:cs typeface="+mn-cs"/>
              </a:rPr>
              <a:t> для ухода за проблемной, смешанной и жирной кожей, нормализуют жировой баланс, очистят поры, снимут воспаления, обеспечат матовый и бархатистый цвет лица</a:t>
            </a:r>
          </a:p>
        </p:txBody>
      </p:sp>
      <p:pic>
        <p:nvPicPr>
          <p:cNvPr id="4" name="Рисунок 3" descr="суфле шоколад.jpg"/>
          <p:cNvPicPr>
            <a:picLocks noChangeAspect="1"/>
          </p:cNvPicPr>
          <p:nvPr/>
        </p:nvPicPr>
        <p:blipFill>
          <a:blip r:embed="rId2"/>
          <a:stretch>
            <a:fillRect/>
          </a:stretch>
        </p:blipFill>
        <p:spPr>
          <a:xfrm>
            <a:off x="4500562" y="428604"/>
            <a:ext cx="4025900" cy="30226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285720" y="214290"/>
            <a:ext cx="8429684" cy="6429420"/>
          </a:xfrm>
        </p:spPr>
        <p:txBody>
          <a:bodyPr>
            <a:normAutofit/>
          </a:bodyPr>
          <a:lstStyle/>
          <a:p>
            <a:r>
              <a:rPr lang="ru-RU" sz="1200" b="0" dirty="0" smtClean="0">
                <a:latin typeface="Comic Sans MS" pitchFamily="66" charset="0"/>
                <a:ea typeface="+mn-ea"/>
                <a:cs typeface="+mn-cs"/>
              </a:rPr>
              <a:t/>
            </a:r>
            <a:br>
              <a:rPr lang="ru-RU" sz="1200" b="0" dirty="0" smtClean="0">
                <a:latin typeface="Comic Sans MS" pitchFamily="66" charset="0"/>
                <a:ea typeface="+mn-ea"/>
                <a:cs typeface="+mn-cs"/>
              </a:rPr>
            </a:br>
            <a:r>
              <a:rPr lang="ru-RU" sz="1800" dirty="0"/>
              <a:t> </a:t>
            </a:r>
            <a:r>
              <a:rPr lang="ru-RU" sz="1800" dirty="0" smtClean="0"/>
              <a:t/>
            </a:r>
            <a:br>
              <a:rPr lang="ru-RU" sz="1800" dirty="0" smtClean="0"/>
            </a:br>
            <a:r>
              <a:rPr lang="ru-RU" sz="1800" dirty="0"/>
              <a:t/>
            </a:r>
            <a:br>
              <a:rPr lang="ru-RU" sz="1800" dirty="0"/>
            </a:br>
            <a:r>
              <a:rPr lang="ru-RU" sz="1800" dirty="0" smtClean="0">
                <a:latin typeface="Comic Sans MS" pitchFamily="66" charset="0"/>
              </a:rPr>
              <a:t>Крем </a:t>
            </a:r>
            <a:r>
              <a:rPr lang="ru-RU" sz="1800" dirty="0">
                <a:latin typeface="Comic Sans MS" pitchFamily="66" charset="0"/>
              </a:rPr>
              <a:t>для лица </a:t>
            </a:r>
            <a:r>
              <a:rPr lang="ru-RU" sz="1800" dirty="0" smtClean="0">
                <a:latin typeface="Comic Sans MS" pitchFamily="66" charset="0"/>
              </a:rPr>
              <a:t/>
            </a:r>
            <a:br>
              <a:rPr lang="ru-RU" sz="1800" dirty="0" smtClean="0">
                <a:latin typeface="Comic Sans MS" pitchFamily="66" charset="0"/>
              </a:rPr>
            </a:br>
            <a:r>
              <a:rPr lang="ru-RU" sz="1800" dirty="0" smtClean="0">
                <a:latin typeface="Comic Sans MS" pitchFamily="66" charset="0"/>
              </a:rPr>
              <a:t>СУФЛЕ  </a:t>
            </a:r>
            <a:r>
              <a:rPr lang="ru-RU" sz="1800" dirty="0">
                <a:latin typeface="Comic Sans MS" pitchFamily="66" charset="0"/>
              </a:rPr>
              <a:t>КОФЕ СО СЛИВКАМИ  </a:t>
            </a:r>
            <a:r>
              <a:rPr lang="ru-RU" sz="1800" dirty="0"/>
              <a:t/>
            </a:r>
            <a:br>
              <a:rPr lang="ru-RU" sz="1800" dirty="0"/>
            </a:br>
            <a:r>
              <a:rPr lang="ru-RU" sz="1800" dirty="0" smtClean="0"/>
              <a:t/>
            </a:r>
            <a:br>
              <a:rPr lang="ru-RU" sz="1800" dirty="0" smtClean="0"/>
            </a:br>
            <a:r>
              <a:rPr lang="ru-RU" sz="1400" b="0" dirty="0" smtClean="0">
                <a:latin typeface="Comic Sans MS" pitchFamily="66" charset="0"/>
                <a:ea typeface="+mn-ea"/>
                <a:cs typeface="+mn-cs"/>
              </a:rPr>
              <a:t>Активный </a:t>
            </a:r>
            <a:r>
              <a:rPr lang="ru-RU" sz="1400" b="0" dirty="0">
                <a:latin typeface="Comic Sans MS" pitchFamily="66" charset="0"/>
                <a:ea typeface="+mn-ea"/>
                <a:cs typeface="+mn-cs"/>
              </a:rPr>
              <a:t>увлажняющий, омолаживающий питательный комплекс  для ухода за зрелой,  сухой, чувствительной кожей, коррекция морщин</a:t>
            </a:r>
            <a:r>
              <a:rPr lang="ru-RU" sz="1800" dirty="0"/>
              <a:t/>
            </a:r>
            <a:br>
              <a:rPr lang="ru-RU" sz="1800" dirty="0"/>
            </a:br>
            <a:r>
              <a:rPr lang="ru-RU" sz="1800" dirty="0" smtClean="0"/>
              <a:t/>
            </a:r>
            <a:br>
              <a:rPr lang="ru-RU" sz="1800" dirty="0" smtClean="0"/>
            </a:br>
            <a:r>
              <a:rPr lang="ru-RU" sz="1400" dirty="0" smtClean="0">
                <a:latin typeface="Comic Sans MS" pitchFamily="66" charset="0"/>
                <a:ea typeface="+mn-ea"/>
                <a:cs typeface="+mn-cs"/>
              </a:rPr>
              <a:t>Тонкий </a:t>
            </a:r>
            <a:r>
              <a:rPr lang="ru-RU" sz="1400" dirty="0">
                <a:latin typeface="Comic Sans MS" pitchFamily="66" charset="0"/>
                <a:ea typeface="+mn-ea"/>
                <a:cs typeface="+mn-cs"/>
              </a:rPr>
              <a:t>сливочно-кофейный аромат суфле –сладкое лакомство для кожи!</a:t>
            </a:r>
            <a:r>
              <a:rPr lang="ru-RU" sz="1800" dirty="0"/>
              <a:t/>
            </a:r>
            <a:br>
              <a:rPr lang="ru-RU" sz="1800" dirty="0"/>
            </a:br>
            <a:r>
              <a:rPr lang="ru-RU" sz="1800" dirty="0" smtClean="0"/>
              <a:t/>
            </a:r>
            <a:br>
              <a:rPr lang="ru-RU" sz="1800" dirty="0" smtClean="0"/>
            </a:br>
            <a:r>
              <a:rPr lang="ru-RU" sz="1400" dirty="0" smtClean="0">
                <a:latin typeface="Comic Sans MS" pitchFamily="66" charset="0"/>
                <a:ea typeface="+mn-ea"/>
                <a:cs typeface="+mn-cs"/>
              </a:rPr>
              <a:t>Состав</a:t>
            </a:r>
            <a:r>
              <a:rPr lang="ru-RU" sz="1400" dirty="0">
                <a:latin typeface="Comic Sans MS" pitchFamily="66" charset="0"/>
                <a:ea typeface="+mn-ea"/>
                <a:cs typeface="+mn-cs"/>
              </a:rPr>
              <a:t>:</a:t>
            </a:r>
            <a:r>
              <a:rPr lang="ru-RU" sz="1400" b="0" dirty="0">
                <a:latin typeface="Comic Sans MS" pitchFamily="66" charset="0"/>
                <a:ea typeface="+mn-ea"/>
                <a:cs typeface="+mn-cs"/>
              </a:rPr>
              <a:t> концентрат козьего молока; масла: Какао, Ши (карите), Кокоса, Зародышей пшеницы, Примулы вечерней, миндальное, горчичное, облепиховое; </a:t>
            </a:r>
            <a:br>
              <a:rPr lang="ru-RU" sz="1400" b="0" dirty="0">
                <a:latin typeface="Comic Sans MS" pitchFamily="66" charset="0"/>
                <a:ea typeface="+mn-ea"/>
                <a:cs typeface="+mn-cs"/>
              </a:rPr>
            </a:br>
            <a:r>
              <a:rPr lang="ru-RU" sz="1400" b="0" dirty="0">
                <a:latin typeface="Comic Sans MS" pitchFamily="66" charset="0"/>
                <a:ea typeface="+mn-ea"/>
                <a:cs typeface="+mn-cs"/>
              </a:rPr>
              <a:t>пчелиный воск, лецитин, антиоксидантный </a:t>
            </a:r>
            <a:r>
              <a:rPr lang="ru-RU" sz="1400" b="0" dirty="0" smtClean="0">
                <a:latin typeface="Comic Sans MS" pitchFamily="66" charset="0"/>
                <a:ea typeface="+mn-ea"/>
                <a:cs typeface="+mn-cs"/>
              </a:rPr>
              <a:t>комплекс, </a:t>
            </a:r>
            <a:r>
              <a:rPr lang="ru-RU" sz="1400" b="0" dirty="0">
                <a:latin typeface="Comic Sans MS" pitchFamily="66" charset="0"/>
                <a:ea typeface="+mn-ea"/>
                <a:cs typeface="+mn-cs"/>
              </a:rPr>
              <a:t>гиалуроновая кислота, аминокислотный минеральный </a:t>
            </a:r>
            <a:r>
              <a:rPr lang="ru-RU" sz="1400" b="0" dirty="0" smtClean="0">
                <a:latin typeface="Comic Sans MS" pitchFamily="66" charset="0"/>
                <a:ea typeface="+mn-ea"/>
                <a:cs typeface="+mn-cs"/>
              </a:rPr>
              <a:t>комплекс</a:t>
            </a:r>
            <a:r>
              <a:rPr lang="ru-RU" sz="1400" b="0" dirty="0">
                <a:latin typeface="Comic Sans MS" pitchFamily="66" charset="0"/>
                <a:ea typeface="+mn-ea"/>
                <a:cs typeface="+mn-cs"/>
              </a:rPr>
              <a:t/>
            </a:r>
            <a:br>
              <a:rPr lang="ru-RU" sz="1400" b="0" dirty="0">
                <a:latin typeface="Comic Sans MS" pitchFamily="66" charset="0"/>
                <a:ea typeface="+mn-ea"/>
                <a:cs typeface="+mn-cs"/>
              </a:rPr>
            </a:br>
            <a:r>
              <a:rPr lang="ru-RU" sz="1400" b="0" dirty="0">
                <a:latin typeface="Comic Sans MS" pitchFamily="66" charset="0"/>
                <a:ea typeface="+mn-ea"/>
                <a:cs typeface="+mn-cs"/>
              </a:rPr>
              <a:t>Экстракты  пророщенных зерен пшеницы, зерен овса молочной спелости, зерен граната (фитоэкстраген),  кожуры граната, малины, льна (семя), бессмертника, липы (цветы), рябины красной,  сок Каланхоэ  - идеально подобраны </a:t>
            </a:r>
            <a:r>
              <a:rPr lang="ru-RU" sz="1400" dirty="0">
                <a:latin typeface="Comic Sans MS" pitchFamily="66" charset="0"/>
                <a:ea typeface="+mn-ea"/>
                <a:cs typeface="+mn-cs"/>
              </a:rPr>
              <a:t>для ухода за возрастной кожей, обеспечат интенсивное питание, регенерацию новых клеток кожи, способствуют синтезу коллагена, восстановлению эластичности кожи, коррекции морщин, а так же окажут успокаивающее, смягчающее действие, сделают более эластичной чувствительную и раздраженную кожу, устранят сухость и шелушение. </a:t>
            </a:r>
            <a:br>
              <a:rPr lang="ru-RU" sz="1400" dirty="0">
                <a:latin typeface="Comic Sans MS" pitchFamily="66" charset="0"/>
                <a:ea typeface="+mn-ea"/>
                <a:cs typeface="+mn-cs"/>
              </a:rPr>
            </a:br>
            <a:endParaRPr lang="ru-RU" sz="1400" dirty="0">
              <a:latin typeface="Comic Sans MS" pitchFamily="66" charset="0"/>
              <a:ea typeface="+mn-ea"/>
              <a:cs typeface="+mn-cs"/>
            </a:endParaRPr>
          </a:p>
        </p:txBody>
      </p:sp>
      <p:pic>
        <p:nvPicPr>
          <p:cNvPr id="5" name="Рисунок 4" descr="суфле кофе.jpg"/>
          <p:cNvPicPr>
            <a:picLocks noChangeAspect="1"/>
          </p:cNvPicPr>
          <p:nvPr/>
        </p:nvPicPr>
        <p:blipFill>
          <a:blip r:embed="rId2"/>
          <a:stretch>
            <a:fillRect/>
          </a:stretch>
        </p:blipFill>
        <p:spPr>
          <a:xfrm>
            <a:off x="4357686" y="142852"/>
            <a:ext cx="3571900" cy="268174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285720" y="214290"/>
            <a:ext cx="8429684" cy="6429420"/>
          </a:xfrm>
        </p:spPr>
        <p:txBody>
          <a:bodyPr>
            <a:normAutofit fontScale="90000"/>
          </a:bodyPr>
          <a:lstStyle/>
          <a:p>
            <a:r>
              <a:rPr lang="ru-RU" sz="1200" b="0" dirty="0" smtClean="0">
                <a:latin typeface="Comic Sans MS" pitchFamily="66" charset="0"/>
                <a:ea typeface="+mn-ea"/>
                <a:cs typeface="+mn-cs"/>
              </a:rPr>
              <a:t/>
            </a:r>
            <a:br>
              <a:rPr lang="ru-RU" sz="1200" b="0" dirty="0" smtClean="0">
                <a:latin typeface="Comic Sans MS" pitchFamily="66" charset="0"/>
                <a:ea typeface="+mn-ea"/>
                <a:cs typeface="+mn-cs"/>
              </a:rPr>
            </a:br>
            <a:r>
              <a:rPr lang="ru-RU" sz="1800" dirty="0"/>
              <a:t> </a:t>
            </a: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smtClean="0">
                <a:latin typeface="Comic Sans MS" pitchFamily="66" charset="0"/>
              </a:rPr>
              <a:t>Крем </a:t>
            </a:r>
            <a:r>
              <a:rPr lang="ru-RU" sz="1800" dirty="0">
                <a:latin typeface="Comic Sans MS" pitchFamily="66" charset="0"/>
              </a:rPr>
              <a:t>для лица  </a:t>
            </a:r>
            <a:r>
              <a:rPr lang="ru-RU" sz="1800" dirty="0" smtClean="0">
                <a:latin typeface="Comic Sans MS" pitchFamily="66" charset="0"/>
              </a:rPr>
              <a:t/>
            </a:r>
            <a:br>
              <a:rPr lang="ru-RU" sz="1800" dirty="0" smtClean="0">
                <a:latin typeface="Comic Sans MS" pitchFamily="66" charset="0"/>
              </a:rPr>
            </a:br>
            <a:r>
              <a:rPr lang="ru-RU" sz="1800" dirty="0" smtClean="0">
                <a:latin typeface="Comic Sans MS" pitchFamily="66" charset="0"/>
              </a:rPr>
              <a:t>СУФЛЕ </a:t>
            </a:r>
            <a:r>
              <a:rPr lang="ru-RU" sz="1800" dirty="0">
                <a:latin typeface="Comic Sans MS" pitchFamily="66" charset="0"/>
              </a:rPr>
              <a:t>КЛУБНИКА СО СЛИВКАМИ </a:t>
            </a:r>
            <a:r>
              <a:rPr lang="ru-RU" sz="1800" dirty="0"/>
              <a:t/>
            </a:r>
            <a:br>
              <a:rPr lang="ru-RU" sz="1800" dirty="0"/>
            </a:br>
            <a:r>
              <a:rPr lang="ru-RU" sz="1800" dirty="0" smtClean="0"/>
              <a:t/>
            </a:r>
            <a:br>
              <a:rPr lang="ru-RU" sz="1800" dirty="0" smtClean="0"/>
            </a:br>
            <a:r>
              <a:rPr lang="ru-RU" sz="1800" dirty="0" smtClean="0"/>
              <a:t/>
            </a:r>
            <a:br>
              <a:rPr lang="ru-RU" sz="1800" dirty="0" smtClean="0"/>
            </a:br>
            <a:r>
              <a:rPr lang="ru-RU" sz="1800" dirty="0"/>
              <a:t/>
            </a:r>
            <a:br>
              <a:rPr lang="ru-RU" sz="1800" dirty="0"/>
            </a:br>
            <a:r>
              <a:rPr lang="ru-RU" sz="1400" b="0" dirty="0" smtClean="0">
                <a:latin typeface="Comic Sans MS" pitchFamily="66" charset="0"/>
                <a:ea typeface="+mn-ea"/>
                <a:cs typeface="+mn-cs"/>
              </a:rPr>
              <a:t>Активный </a:t>
            </a:r>
            <a:r>
              <a:rPr lang="ru-RU" sz="1400" b="0" dirty="0">
                <a:latin typeface="Comic Sans MS" pitchFamily="66" charset="0"/>
                <a:ea typeface="+mn-ea"/>
                <a:cs typeface="+mn-cs"/>
              </a:rPr>
              <a:t>омолаживающий питательный комплекс  </a:t>
            </a:r>
            <a:r>
              <a:rPr lang="ru-RU" sz="1400" b="0" dirty="0" smtClean="0">
                <a:latin typeface="Comic Sans MS" pitchFamily="66" charset="0"/>
                <a:ea typeface="+mn-ea"/>
                <a:cs typeface="+mn-cs"/>
              </a:rPr>
              <a:t/>
            </a:r>
            <a:br>
              <a:rPr lang="ru-RU" sz="1400" b="0" dirty="0" smtClean="0">
                <a:latin typeface="Comic Sans MS" pitchFamily="66" charset="0"/>
                <a:ea typeface="+mn-ea"/>
                <a:cs typeface="+mn-cs"/>
              </a:rPr>
            </a:br>
            <a:r>
              <a:rPr lang="ru-RU" sz="1400" b="0" dirty="0" smtClean="0">
                <a:latin typeface="Comic Sans MS" pitchFamily="66" charset="0"/>
                <a:ea typeface="+mn-ea"/>
                <a:cs typeface="+mn-cs"/>
              </a:rPr>
              <a:t>для </a:t>
            </a:r>
            <a:r>
              <a:rPr lang="ru-RU" sz="1400" b="0" dirty="0">
                <a:latin typeface="Comic Sans MS" pitchFamily="66" charset="0"/>
                <a:ea typeface="+mn-ea"/>
                <a:cs typeface="+mn-cs"/>
              </a:rPr>
              <a:t>ухода за зрелой кожей лица, нормализация жирового баланса, коррекция морщин. </a:t>
            </a:r>
            <a:br>
              <a:rPr lang="ru-RU" sz="1400" b="0" dirty="0">
                <a:latin typeface="Comic Sans MS" pitchFamily="66" charset="0"/>
                <a:ea typeface="+mn-ea"/>
                <a:cs typeface="+mn-cs"/>
              </a:rPr>
            </a:br>
            <a:r>
              <a:rPr lang="ru-RU" sz="1400" b="0" dirty="0" smtClean="0">
                <a:latin typeface="Comic Sans MS" pitchFamily="66" charset="0"/>
                <a:ea typeface="+mn-ea"/>
                <a:cs typeface="+mn-cs"/>
              </a:rPr>
              <a:t/>
            </a:r>
            <a:br>
              <a:rPr lang="ru-RU" sz="1400" b="0" dirty="0" smtClean="0">
                <a:latin typeface="Comic Sans MS" pitchFamily="66" charset="0"/>
                <a:ea typeface="+mn-ea"/>
                <a:cs typeface="+mn-cs"/>
              </a:rPr>
            </a:br>
            <a:r>
              <a:rPr lang="ru-RU" sz="1400" b="0" dirty="0" smtClean="0">
                <a:latin typeface="Comic Sans MS" pitchFamily="66" charset="0"/>
                <a:ea typeface="+mn-ea"/>
                <a:cs typeface="+mn-cs"/>
              </a:rPr>
              <a:t/>
            </a:r>
            <a:br>
              <a:rPr lang="ru-RU" sz="1400" b="0" dirty="0" smtClean="0">
                <a:latin typeface="Comic Sans MS" pitchFamily="66" charset="0"/>
                <a:ea typeface="+mn-ea"/>
                <a:cs typeface="+mn-cs"/>
              </a:rPr>
            </a:br>
            <a:r>
              <a:rPr lang="ru-RU" sz="1400" dirty="0" smtClean="0">
                <a:latin typeface="Comic Sans MS" pitchFamily="66" charset="0"/>
                <a:ea typeface="+mn-ea"/>
                <a:cs typeface="+mn-cs"/>
              </a:rPr>
              <a:t>Тонкий </a:t>
            </a:r>
            <a:r>
              <a:rPr lang="ru-RU" sz="1400" dirty="0">
                <a:latin typeface="Comic Sans MS" pitchFamily="66" charset="0"/>
                <a:ea typeface="+mn-ea"/>
                <a:cs typeface="+mn-cs"/>
              </a:rPr>
              <a:t>клубнично-сливочный аромат суфле –сладкое лакомство для кожи!</a:t>
            </a:r>
            <a:r>
              <a:rPr lang="ru-RU" sz="1400" b="0" dirty="0">
                <a:latin typeface="Comic Sans MS" pitchFamily="66" charset="0"/>
                <a:ea typeface="+mn-ea"/>
                <a:cs typeface="+mn-cs"/>
              </a:rPr>
              <a:t/>
            </a:r>
            <a:br>
              <a:rPr lang="ru-RU" sz="1400" b="0" dirty="0">
                <a:latin typeface="Comic Sans MS" pitchFamily="66" charset="0"/>
                <a:ea typeface="+mn-ea"/>
                <a:cs typeface="+mn-cs"/>
              </a:rPr>
            </a:br>
            <a:r>
              <a:rPr lang="ru-RU" sz="1400" b="0" dirty="0" smtClean="0">
                <a:latin typeface="Comic Sans MS" pitchFamily="66" charset="0"/>
                <a:ea typeface="+mn-ea"/>
                <a:cs typeface="+mn-cs"/>
              </a:rPr>
              <a:t/>
            </a:r>
            <a:br>
              <a:rPr lang="ru-RU" sz="1400" b="0" dirty="0" smtClean="0">
                <a:latin typeface="Comic Sans MS" pitchFamily="66" charset="0"/>
                <a:ea typeface="+mn-ea"/>
                <a:cs typeface="+mn-cs"/>
              </a:rPr>
            </a:br>
            <a:r>
              <a:rPr lang="ru-RU" sz="1400" dirty="0" smtClean="0">
                <a:latin typeface="Comic Sans MS" pitchFamily="66" charset="0"/>
                <a:ea typeface="+mn-ea"/>
                <a:cs typeface="+mn-cs"/>
              </a:rPr>
              <a:t>Состав</a:t>
            </a:r>
            <a:r>
              <a:rPr lang="ru-RU" sz="1400" dirty="0">
                <a:latin typeface="Comic Sans MS" pitchFamily="66" charset="0"/>
                <a:ea typeface="+mn-ea"/>
                <a:cs typeface="+mn-cs"/>
              </a:rPr>
              <a:t>:</a:t>
            </a:r>
            <a:r>
              <a:rPr lang="ru-RU" sz="1400" b="0" dirty="0">
                <a:latin typeface="Comic Sans MS" pitchFamily="66" charset="0"/>
                <a:ea typeface="+mn-ea"/>
                <a:cs typeface="+mn-cs"/>
              </a:rPr>
              <a:t> концентрат козьего молока;  масла: Какао, Ши (карите), Кокоса, Зародышей пшеницы, Примулы вечерней, миндальное, горчичное, облепиховое; пчелиный воск, лецитин, антиоксидантный комплекс, гиалуроновая кислота, аминокислотный минеральный комплекс</a:t>
            </a:r>
            <a:br>
              <a:rPr lang="ru-RU" sz="1400" b="0" dirty="0">
                <a:latin typeface="Comic Sans MS" pitchFamily="66" charset="0"/>
                <a:ea typeface="+mn-ea"/>
                <a:cs typeface="+mn-cs"/>
              </a:rPr>
            </a:br>
            <a:r>
              <a:rPr lang="ru-RU" sz="1400" b="0" dirty="0" smtClean="0">
                <a:latin typeface="Comic Sans MS" pitchFamily="66" charset="0"/>
                <a:ea typeface="+mn-ea"/>
                <a:cs typeface="+mn-cs"/>
              </a:rPr>
              <a:t/>
            </a:r>
            <a:br>
              <a:rPr lang="ru-RU" sz="1400" b="0" dirty="0" smtClean="0">
                <a:latin typeface="Comic Sans MS" pitchFamily="66" charset="0"/>
                <a:ea typeface="+mn-ea"/>
                <a:cs typeface="+mn-cs"/>
              </a:rPr>
            </a:br>
            <a:r>
              <a:rPr lang="ru-RU" sz="1400" b="0" dirty="0" smtClean="0">
                <a:latin typeface="Comic Sans MS" pitchFamily="66" charset="0"/>
                <a:ea typeface="+mn-ea"/>
                <a:cs typeface="+mn-cs"/>
              </a:rPr>
              <a:t>Экстракты  </a:t>
            </a:r>
            <a:r>
              <a:rPr lang="ru-RU" sz="1400" b="0" dirty="0">
                <a:latin typeface="Comic Sans MS" pitchFamily="66" charset="0"/>
                <a:ea typeface="+mn-ea"/>
                <a:cs typeface="+mn-cs"/>
              </a:rPr>
              <a:t>пророщенных зерен пшеницы, экстракт зерен овса молочной спелости, экстракт зерен граната (фитоэкстраген),  экстракт кожуры граната, экстракт малины; шалфея,  тысячелистника,  девясила (корень),  лопуха (корень), береза (почки), сосна (почки) - идеально подобраны </a:t>
            </a:r>
            <a:r>
              <a:rPr lang="ru-RU" sz="1400" dirty="0">
                <a:latin typeface="Comic Sans MS" pitchFamily="66" charset="0"/>
                <a:ea typeface="+mn-ea"/>
                <a:cs typeface="+mn-cs"/>
              </a:rPr>
              <a:t>для ухода за возрастной кожей, обеспечат интенсивное питание, регенерацию новых клеток кожи, способствуют синтезу коллагена, восстановлению эластичности кожи, коррекции морщин, а так же нормализуют жировой баланс кожи</a:t>
            </a:r>
            <a:br>
              <a:rPr lang="ru-RU" sz="1400" dirty="0">
                <a:latin typeface="Comic Sans MS" pitchFamily="66" charset="0"/>
                <a:ea typeface="+mn-ea"/>
                <a:cs typeface="+mn-cs"/>
              </a:rPr>
            </a:br>
            <a:endParaRPr lang="ru-RU" sz="1400" dirty="0">
              <a:latin typeface="Comic Sans MS" pitchFamily="66" charset="0"/>
              <a:ea typeface="+mn-ea"/>
              <a:cs typeface="+mn-cs"/>
            </a:endParaRPr>
          </a:p>
        </p:txBody>
      </p:sp>
      <p:pic>
        <p:nvPicPr>
          <p:cNvPr id="4" name="Рисунок 3" descr="суфле клубн.jpg"/>
          <p:cNvPicPr>
            <a:picLocks noChangeAspect="1"/>
          </p:cNvPicPr>
          <p:nvPr/>
        </p:nvPicPr>
        <p:blipFill>
          <a:blip r:embed="rId2"/>
          <a:stretch>
            <a:fillRect/>
          </a:stretch>
        </p:blipFill>
        <p:spPr>
          <a:xfrm>
            <a:off x="4786314" y="142852"/>
            <a:ext cx="4025900" cy="30226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214282" y="142852"/>
            <a:ext cx="8429684" cy="6429420"/>
          </a:xfrm>
        </p:spPr>
        <p:txBody>
          <a:bodyPr>
            <a:normAutofit fontScale="90000"/>
          </a:bodyPr>
          <a:lstStyle/>
          <a:p>
            <a:r>
              <a:rPr lang="ru-RU" sz="1200" b="0" dirty="0" smtClean="0">
                <a:latin typeface="Comic Sans MS" pitchFamily="66" charset="0"/>
                <a:ea typeface="+mn-ea"/>
                <a:cs typeface="+mn-cs"/>
              </a:rPr>
              <a:t/>
            </a:r>
            <a:br>
              <a:rPr lang="ru-RU" sz="1200" b="0" dirty="0" smtClean="0">
                <a:latin typeface="Comic Sans MS" pitchFamily="66" charset="0"/>
                <a:ea typeface="+mn-ea"/>
                <a:cs typeface="+mn-cs"/>
              </a:rPr>
            </a:br>
            <a:r>
              <a:rPr lang="ru-RU" sz="1800" dirty="0"/>
              <a:t> </a:t>
            </a: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600" dirty="0"/>
              <a:t> </a:t>
            </a:r>
            <a:r>
              <a:rPr lang="ru-RU" sz="1800" dirty="0">
                <a:latin typeface="Comic Sans MS" pitchFamily="66" charset="0"/>
              </a:rPr>
              <a:t>Крем для лица  </a:t>
            </a:r>
            <a:r>
              <a:rPr lang="ru-RU" sz="1800" dirty="0" smtClean="0">
                <a:latin typeface="Comic Sans MS" pitchFamily="66" charset="0"/>
              </a:rPr>
              <a:t/>
            </a:r>
            <a:br>
              <a:rPr lang="ru-RU" sz="1800" dirty="0" smtClean="0">
                <a:latin typeface="Comic Sans MS" pitchFamily="66" charset="0"/>
              </a:rPr>
            </a:br>
            <a:r>
              <a:rPr lang="ru-RU" sz="1800" dirty="0" smtClean="0">
                <a:latin typeface="Comic Sans MS" pitchFamily="66" charset="0"/>
              </a:rPr>
              <a:t>СУФЛЕ  </a:t>
            </a:r>
            <a:r>
              <a:rPr lang="ru-RU" sz="1800" dirty="0">
                <a:latin typeface="Comic Sans MS" pitchFamily="66" charset="0"/>
              </a:rPr>
              <a:t>КРЕМ-БРЮЛЕ </a:t>
            </a:r>
            <a:r>
              <a:rPr lang="ru-RU" sz="1600" dirty="0"/>
              <a:t/>
            </a:r>
            <a:br>
              <a:rPr lang="ru-RU" sz="1600" dirty="0"/>
            </a:br>
            <a:r>
              <a:rPr lang="ru-RU" sz="1600" dirty="0" smtClean="0"/>
              <a:t/>
            </a:r>
            <a:br>
              <a:rPr lang="ru-RU" sz="1600" dirty="0" smtClean="0"/>
            </a:br>
            <a:r>
              <a:rPr lang="ru-RU" sz="1400" b="0" dirty="0" smtClean="0">
                <a:latin typeface="Comic Sans MS" pitchFamily="66" charset="0"/>
                <a:ea typeface="+mn-ea"/>
                <a:cs typeface="+mn-cs"/>
              </a:rPr>
              <a:t>Активный </a:t>
            </a:r>
            <a:r>
              <a:rPr lang="ru-RU" sz="1400" b="0" dirty="0">
                <a:latin typeface="Comic Sans MS" pitchFamily="66" charset="0"/>
                <a:ea typeface="+mn-ea"/>
                <a:cs typeface="+mn-cs"/>
              </a:rPr>
              <a:t>омолаживающий Витаминно-питательный</a:t>
            </a:r>
            <a:r>
              <a:rPr lang="ru-RU" sz="1400" b="0" dirty="0" smtClean="0">
                <a:latin typeface="Comic Sans MS" pitchFamily="66" charset="0"/>
                <a:ea typeface="+mn-ea"/>
                <a:cs typeface="+mn-cs"/>
              </a:rPr>
              <a:t>,</a:t>
            </a:r>
            <a:br>
              <a:rPr lang="ru-RU" sz="1400" b="0" dirty="0" smtClean="0">
                <a:latin typeface="Comic Sans MS" pitchFamily="66" charset="0"/>
                <a:ea typeface="+mn-ea"/>
                <a:cs typeface="+mn-cs"/>
              </a:rPr>
            </a:br>
            <a:r>
              <a:rPr lang="ru-RU" sz="1400" b="0" dirty="0" smtClean="0">
                <a:latin typeface="Comic Sans MS" pitchFamily="66" charset="0"/>
                <a:ea typeface="+mn-ea"/>
                <a:cs typeface="+mn-cs"/>
              </a:rPr>
              <a:t> </a:t>
            </a:r>
            <a:r>
              <a:rPr lang="ru-RU" sz="1400" b="0" dirty="0">
                <a:latin typeface="Comic Sans MS" pitchFamily="66" charset="0"/>
                <a:ea typeface="+mn-ea"/>
                <a:cs typeface="+mn-cs"/>
              </a:rPr>
              <a:t>содержащий мощный  антиоксидантный комплекс, </a:t>
            </a:r>
            <a:r>
              <a:rPr lang="ru-RU" sz="1400" b="0" dirty="0" smtClean="0">
                <a:latin typeface="Comic Sans MS" pitchFamily="66" charset="0"/>
                <a:ea typeface="+mn-ea"/>
                <a:cs typeface="+mn-cs"/>
              </a:rPr>
              <a:t/>
            </a:r>
            <a:br>
              <a:rPr lang="ru-RU" sz="1400" b="0" dirty="0" smtClean="0">
                <a:latin typeface="Comic Sans MS" pitchFamily="66" charset="0"/>
                <a:ea typeface="+mn-ea"/>
                <a:cs typeface="+mn-cs"/>
              </a:rPr>
            </a:br>
            <a:r>
              <a:rPr lang="ru-RU" sz="1400" b="0" dirty="0" smtClean="0">
                <a:latin typeface="Comic Sans MS" pitchFamily="66" charset="0"/>
                <a:ea typeface="+mn-ea"/>
                <a:cs typeface="+mn-cs"/>
              </a:rPr>
              <a:t>незаменим </a:t>
            </a:r>
            <a:r>
              <a:rPr lang="ru-RU" sz="1400" b="0" dirty="0">
                <a:latin typeface="Comic Sans MS" pitchFamily="66" charset="0"/>
                <a:ea typeface="+mn-ea"/>
                <a:cs typeface="+mn-cs"/>
              </a:rPr>
              <a:t>для ежедневного ухода  </a:t>
            </a:r>
            <a:r>
              <a:rPr lang="ru-RU" sz="1400" b="0" dirty="0" smtClean="0">
                <a:latin typeface="Comic Sans MS" pitchFamily="66" charset="0"/>
                <a:ea typeface="+mn-ea"/>
                <a:cs typeface="+mn-cs"/>
              </a:rPr>
              <a:t/>
            </a:r>
            <a:br>
              <a:rPr lang="ru-RU" sz="1400" b="0" dirty="0" smtClean="0">
                <a:latin typeface="Comic Sans MS" pitchFamily="66" charset="0"/>
                <a:ea typeface="+mn-ea"/>
                <a:cs typeface="+mn-cs"/>
              </a:rPr>
            </a:br>
            <a:r>
              <a:rPr lang="ru-RU" sz="1400" b="0" dirty="0" smtClean="0">
                <a:latin typeface="Comic Sans MS" pitchFamily="66" charset="0"/>
                <a:ea typeface="+mn-ea"/>
                <a:cs typeface="+mn-cs"/>
              </a:rPr>
              <a:t>за </a:t>
            </a:r>
            <a:r>
              <a:rPr lang="ru-RU" sz="1400" b="0" dirty="0">
                <a:latin typeface="Comic Sans MS" pitchFamily="66" charset="0"/>
                <a:ea typeface="+mn-ea"/>
                <a:cs typeface="+mn-cs"/>
              </a:rPr>
              <a:t>нормальной кожей лица.</a:t>
            </a:r>
            <a:r>
              <a:rPr lang="ru-RU" sz="1600" dirty="0"/>
              <a:t/>
            </a:r>
            <a:br>
              <a:rPr lang="ru-RU" sz="1600" dirty="0"/>
            </a:br>
            <a:r>
              <a:rPr lang="ru-RU" sz="1600" dirty="0" smtClean="0"/>
              <a:t/>
            </a:r>
            <a:br>
              <a:rPr lang="ru-RU" sz="1600" dirty="0" smtClean="0"/>
            </a:br>
            <a:r>
              <a:rPr lang="ru-RU" sz="1200" b="0" i="1" dirty="0" smtClean="0">
                <a:latin typeface="Comic Sans MS" pitchFamily="66" charset="0"/>
                <a:ea typeface="+mn-ea"/>
                <a:cs typeface="+mn-cs"/>
              </a:rPr>
              <a:t>Для </a:t>
            </a:r>
            <a:r>
              <a:rPr lang="ru-RU" sz="1200" b="0" i="1" dirty="0">
                <a:latin typeface="Comic Sans MS" pitchFamily="66" charset="0"/>
                <a:ea typeface="+mn-ea"/>
                <a:cs typeface="+mn-cs"/>
              </a:rPr>
              <a:t>чего нужна антиоксидантная защита кожи?</a:t>
            </a:r>
            <a:br>
              <a:rPr lang="ru-RU" sz="1200" b="0" i="1" dirty="0">
                <a:latin typeface="Comic Sans MS" pitchFamily="66" charset="0"/>
                <a:ea typeface="+mn-ea"/>
                <a:cs typeface="+mn-cs"/>
              </a:rPr>
            </a:br>
            <a:r>
              <a:rPr lang="ru-RU" sz="1200" b="0" i="1" dirty="0">
                <a:latin typeface="Comic Sans MS" pitchFamily="66" charset="0"/>
                <a:ea typeface="+mn-ea"/>
                <a:cs typeface="+mn-cs"/>
              </a:rPr>
              <a:t>Наша кожа регулярно подвергается воздействию различных негативных факторов (загрязненный воздух, облучение ультрафиолетовой частью спектра (УФ) солнечного света и т. п.), которые ускоряют образование свободных радикалов в организме. Они, в свою очередь, повреждают генетический материал, нарушают структуру коллагена и эластина кожи. Постепенно повреждения накапливаются, что может приводить к преждевременному старению и даже к различным заболеваниям кожи.</a:t>
            </a:r>
            <a:br>
              <a:rPr lang="ru-RU" sz="1200" b="0" i="1" dirty="0">
                <a:latin typeface="Comic Sans MS" pitchFamily="66" charset="0"/>
                <a:ea typeface="+mn-ea"/>
                <a:cs typeface="+mn-cs"/>
              </a:rPr>
            </a:br>
            <a:r>
              <a:rPr lang="ru-RU" sz="1200" b="0" i="1" dirty="0">
                <a:latin typeface="Comic Sans MS" pitchFamily="66" charset="0"/>
                <a:ea typeface="+mn-ea"/>
                <a:cs typeface="+mn-cs"/>
              </a:rPr>
              <a:t>Антиоксиданты борются со свободными радикалами, нейтрализуя их и превращая в безопасные для организма соединения. Однако при длительном воздействии негативных факторов количество антиоксидантов в коже снижается. Поэтому необходимо "пополнять" запас антиоксидантов в коже, принимая их дополнительно. Это защитит кожу от вредного воздействия свободных радикалов. </a:t>
            </a:r>
            <a:r>
              <a:rPr lang="ru-RU" sz="1600" dirty="0" smtClean="0"/>
              <a:t/>
            </a:r>
            <a:br>
              <a:rPr lang="ru-RU" sz="1600" dirty="0" smtClean="0"/>
            </a:br>
            <a:r>
              <a:rPr lang="ru-RU" sz="1600" dirty="0" smtClean="0"/>
              <a:t/>
            </a:r>
            <a:br>
              <a:rPr lang="ru-RU" sz="1600" dirty="0" smtClean="0"/>
            </a:br>
            <a:r>
              <a:rPr lang="ru-RU" sz="1400" dirty="0" smtClean="0">
                <a:latin typeface="Comic Sans MS" pitchFamily="66" charset="0"/>
                <a:ea typeface="+mn-ea"/>
                <a:cs typeface="+mn-cs"/>
              </a:rPr>
              <a:t>Предназначено </a:t>
            </a:r>
            <a:r>
              <a:rPr lang="ru-RU" sz="1400" dirty="0">
                <a:latin typeface="Comic Sans MS" pitchFamily="66" charset="0"/>
                <a:ea typeface="+mn-ea"/>
                <a:cs typeface="+mn-cs"/>
              </a:rPr>
              <a:t>для ухода за возрастной </a:t>
            </a:r>
            <a:r>
              <a:rPr lang="ru-RU" sz="1400" dirty="0" smtClean="0">
                <a:latin typeface="Comic Sans MS" pitchFamily="66" charset="0"/>
                <a:ea typeface="+mn-ea"/>
                <a:cs typeface="+mn-cs"/>
              </a:rPr>
              <a:t>кожей</a:t>
            </a:r>
            <a:r>
              <a:rPr lang="ru-RU" sz="1400" b="0" dirty="0" smtClean="0">
                <a:latin typeface="Comic Sans MS" pitchFamily="66" charset="0"/>
                <a:ea typeface="+mn-ea"/>
                <a:cs typeface="+mn-cs"/>
              </a:rPr>
              <a:t/>
            </a:r>
            <a:br>
              <a:rPr lang="ru-RU" sz="1400" b="0" dirty="0" smtClean="0">
                <a:latin typeface="Comic Sans MS" pitchFamily="66" charset="0"/>
                <a:ea typeface="+mn-ea"/>
                <a:cs typeface="+mn-cs"/>
              </a:rPr>
            </a:br>
            <a:r>
              <a:rPr lang="ru-RU" sz="1400" dirty="0" smtClean="0">
                <a:latin typeface="Comic Sans MS" pitchFamily="66" charset="0"/>
                <a:ea typeface="+mn-ea"/>
                <a:cs typeface="+mn-cs"/>
              </a:rPr>
              <a:t>Тонкий </a:t>
            </a:r>
            <a:r>
              <a:rPr lang="ru-RU" sz="1400" dirty="0">
                <a:latin typeface="Comic Sans MS" pitchFamily="66" charset="0"/>
                <a:ea typeface="+mn-ea"/>
                <a:cs typeface="+mn-cs"/>
              </a:rPr>
              <a:t>аромат крем-брюле – сладкое и незабываемое ощущение!</a:t>
            </a:r>
            <a:r>
              <a:rPr lang="ru-RU" sz="1400" b="0" dirty="0">
                <a:latin typeface="Comic Sans MS" pitchFamily="66" charset="0"/>
                <a:ea typeface="+mn-ea"/>
                <a:cs typeface="+mn-cs"/>
              </a:rPr>
              <a:t/>
            </a:r>
            <a:br>
              <a:rPr lang="ru-RU" sz="1400" b="0" dirty="0">
                <a:latin typeface="Comic Sans MS" pitchFamily="66" charset="0"/>
                <a:ea typeface="+mn-ea"/>
                <a:cs typeface="+mn-cs"/>
              </a:rPr>
            </a:br>
            <a:r>
              <a:rPr lang="ru-RU" sz="1400" b="0" dirty="0" smtClean="0">
                <a:latin typeface="Comic Sans MS" pitchFamily="66" charset="0"/>
                <a:ea typeface="+mn-ea"/>
                <a:cs typeface="+mn-cs"/>
              </a:rPr>
              <a:t/>
            </a:r>
            <a:br>
              <a:rPr lang="ru-RU" sz="1400" b="0" dirty="0" smtClean="0">
                <a:latin typeface="Comic Sans MS" pitchFamily="66" charset="0"/>
                <a:ea typeface="+mn-ea"/>
                <a:cs typeface="+mn-cs"/>
              </a:rPr>
            </a:br>
            <a:r>
              <a:rPr lang="ru-RU" sz="1400" dirty="0" smtClean="0">
                <a:latin typeface="Comic Sans MS" pitchFamily="66" charset="0"/>
                <a:ea typeface="+mn-ea"/>
                <a:cs typeface="+mn-cs"/>
              </a:rPr>
              <a:t>Состав</a:t>
            </a:r>
            <a:r>
              <a:rPr lang="ru-RU" sz="1400" dirty="0">
                <a:latin typeface="Comic Sans MS" pitchFamily="66" charset="0"/>
                <a:ea typeface="+mn-ea"/>
                <a:cs typeface="+mn-cs"/>
              </a:rPr>
              <a:t>: </a:t>
            </a:r>
            <a:r>
              <a:rPr lang="ru-RU" sz="1400" b="0" dirty="0">
                <a:latin typeface="Comic Sans MS" pitchFamily="66" charset="0"/>
                <a:ea typeface="+mn-ea"/>
                <a:cs typeface="+mn-cs"/>
              </a:rPr>
              <a:t>концентрат козьего молока; масла: Какао, Ши (карите), </a:t>
            </a:r>
            <a:r>
              <a:rPr lang="ru-RU" sz="1400" b="0" dirty="0" smtClean="0">
                <a:latin typeface="Comic Sans MS" pitchFamily="66" charset="0"/>
                <a:ea typeface="+mn-ea"/>
                <a:cs typeface="+mn-cs"/>
              </a:rPr>
              <a:t>Кокоса, </a:t>
            </a:r>
            <a:r>
              <a:rPr lang="ru-RU" sz="1400" b="0" dirty="0">
                <a:latin typeface="Comic Sans MS" pitchFamily="66" charset="0"/>
                <a:ea typeface="+mn-ea"/>
                <a:cs typeface="+mn-cs"/>
              </a:rPr>
              <a:t>Зародышей пшеницы, Примулы вечерней, миндальное, горчичное, облепиховое; пчелиный воск, лецитин</a:t>
            </a:r>
            <a:br>
              <a:rPr lang="ru-RU" sz="1400" b="0" dirty="0">
                <a:latin typeface="Comic Sans MS" pitchFamily="66" charset="0"/>
                <a:ea typeface="+mn-ea"/>
                <a:cs typeface="+mn-cs"/>
              </a:rPr>
            </a:br>
            <a:r>
              <a:rPr lang="ru-RU" sz="1400" b="0" dirty="0">
                <a:latin typeface="Comic Sans MS" pitchFamily="66" charset="0"/>
                <a:ea typeface="+mn-ea"/>
                <a:cs typeface="+mn-cs"/>
              </a:rPr>
              <a:t>Антиоксидантные комплексы лиственницы, клюквы, зелёного чая. </a:t>
            </a:r>
            <a:br>
              <a:rPr lang="ru-RU" sz="1400" b="0" dirty="0">
                <a:latin typeface="Comic Sans MS" pitchFamily="66" charset="0"/>
                <a:ea typeface="+mn-ea"/>
                <a:cs typeface="+mn-cs"/>
              </a:rPr>
            </a:br>
            <a:r>
              <a:rPr lang="ru-RU" sz="1400" b="0" dirty="0">
                <a:latin typeface="Comic Sans MS" pitchFamily="66" charset="0"/>
                <a:ea typeface="+mn-ea"/>
                <a:cs typeface="+mn-cs"/>
              </a:rPr>
              <a:t>Гиалуроновая кислота, аминокислоты. </a:t>
            </a:r>
            <a:br>
              <a:rPr lang="ru-RU" sz="1400" b="0" dirty="0">
                <a:latin typeface="Comic Sans MS" pitchFamily="66" charset="0"/>
                <a:ea typeface="+mn-ea"/>
                <a:cs typeface="+mn-cs"/>
              </a:rPr>
            </a:br>
            <a:r>
              <a:rPr lang="ru-RU" sz="1400" b="0" dirty="0" smtClean="0">
                <a:latin typeface="Comic Sans MS" pitchFamily="66" charset="0"/>
                <a:ea typeface="+mn-ea"/>
                <a:cs typeface="+mn-cs"/>
              </a:rPr>
              <a:t/>
            </a:r>
            <a:br>
              <a:rPr lang="ru-RU" sz="1400" b="0" dirty="0" smtClean="0">
                <a:latin typeface="Comic Sans MS" pitchFamily="66" charset="0"/>
                <a:ea typeface="+mn-ea"/>
                <a:cs typeface="+mn-cs"/>
              </a:rPr>
            </a:br>
            <a:r>
              <a:rPr lang="ru-RU" sz="1400" dirty="0" smtClean="0">
                <a:latin typeface="Comic Sans MS" pitchFamily="66" charset="0"/>
                <a:ea typeface="+mn-ea"/>
                <a:cs typeface="+mn-cs"/>
              </a:rPr>
              <a:t>Экстракты</a:t>
            </a:r>
            <a:r>
              <a:rPr lang="ru-RU" sz="1400" dirty="0">
                <a:latin typeface="Comic Sans MS" pitchFamily="66" charset="0"/>
                <a:ea typeface="+mn-ea"/>
                <a:cs typeface="+mn-cs"/>
              </a:rPr>
              <a:t>: </a:t>
            </a:r>
            <a:r>
              <a:rPr lang="ru-RU" sz="1400" b="0" dirty="0">
                <a:latin typeface="Comic Sans MS" pitchFamily="66" charset="0"/>
                <a:ea typeface="+mn-ea"/>
                <a:cs typeface="+mn-cs"/>
              </a:rPr>
              <a:t>пророщенных зёрен ячменя, зёрен овса молочной спелости, зёрен и кожуры граната, листьев малины и липы, ягод черники, шиповника, рябины красной. </a:t>
            </a:r>
            <a:br>
              <a:rPr lang="ru-RU" sz="1400" b="0" dirty="0">
                <a:latin typeface="Comic Sans MS" pitchFamily="66" charset="0"/>
                <a:ea typeface="+mn-ea"/>
                <a:cs typeface="+mn-cs"/>
              </a:rPr>
            </a:br>
            <a:r>
              <a:rPr lang="ru-RU" sz="1400" dirty="0">
                <a:latin typeface="Comic Sans MS" pitchFamily="66" charset="0"/>
                <a:ea typeface="+mn-ea"/>
                <a:cs typeface="+mn-cs"/>
              </a:rPr>
              <a:t>Собранные в единый комплекс антиоксиданты взаимно усиливают действие друг друга, стимулируют процессы восстановления клеток и защищают их, стимулирует процессы</a:t>
            </a:r>
            <a:br>
              <a:rPr lang="ru-RU" sz="1400" dirty="0">
                <a:latin typeface="Comic Sans MS" pitchFamily="66" charset="0"/>
                <a:ea typeface="+mn-ea"/>
                <a:cs typeface="+mn-cs"/>
              </a:rPr>
            </a:br>
            <a:r>
              <a:rPr lang="ru-RU" sz="1400" dirty="0">
                <a:latin typeface="Comic Sans MS" pitchFamily="66" charset="0"/>
                <a:ea typeface="+mn-ea"/>
                <a:cs typeface="+mn-cs"/>
              </a:rPr>
              <a:t>микроциркуляции и регенерации кожи, синтеза коллагена, коррекции морщин </a:t>
            </a:r>
            <a:r>
              <a:rPr lang="ru-RU" sz="1400" b="0" dirty="0">
                <a:latin typeface="Comic Sans MS" pitchFamily="66" charset="0"/>
                <a:ea typeface="+mn-ea"/>
                <a:cs typeface="+mn-cs"/>
              </a:rPr>
              <a:t/>
            </a:r>
            <a:br>
              <a:rPr lang="ru-RU" sz="1400" b="0" dirty="0">
                <a:latin typeface="Comic Sans MS" pitchFamily="66" charset="0"/>
                <a:ea typeface="+mn-ea"/>
                <a:cs typeface="+mn-cs"/>
              </a:rPr>
            </a:br>
            <a:endParaRPr lang="ru-RU" sz="1400" b="0" dirty="0">
              <a:latin typeface="Comic Sans MS" pitchFamily="66" charset="0"/>
              <a:ea typeface="+mn-ea"/>
              <a:cs typeface="+mn-cs"/>
            </a:endParaRPr>
          </a:p>
        </p:txBody>
      </p:sp>
      <p:pic>
        <p:nvPicPr>
          <p:cNvPr id="5" name="Рисунок 4" descr="суфле КРЕМ.jpg"/>
          <p:cNvPicPr>
            <a:picLocks noChangeAspect="1"/>
          </p:cNvPicPr>
          <p:nvPr/>
        </p:nvPicPr>
        <p:blipFill>
          <a:blip r:embed="rId2"/>
          <a:stretch>
            <a:fillRect/>
          </a:stretch>
        </p:blipFill>
        <p:spPr>
          <a:xfrm>
            <a:off x="5786446" y="0"/>
            <a:ext cx="2643206" cy="198448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285720" y="214290"/>
            <a:ext cx="8429684" cy="6429420"/>
          </a:xfrm>
        </p:spPr>
        <p:txBody>
          <a:bodyPr>
            <a:normAutofit fontScale="90000"/>
          </a:bodyPr>
          <a:lstStyle/>
          <a:p>
            <a:r>
              <a:rPr lang="ru-RU" sz="1200" b="0" dirty="0" smtClean="0">
                <a:latin typeface="Comic Sans MS" pitchFamily="66" charset="0"/>
                <a:ea typeface="+mn-ea"/>
                <a:cs typeface="+mn-cs"/>
              </a:rPr>
              <a:t/>
            </a:r>
            <a:br>
              <a:rPr lang="ru-RU" sz="1200" b="0" dirty="0" smtClean="0">
                <a:latin typeface="Comic Sans MS" pitchFamily="66" charset="0"/>
                <a:ea typeface="+mn-ea"/>
                <a:cs typeface="+mn-cs"/>
              </a:rPr>
            </a:br>
            <a:r>
              <a:rPr lang="ru-RU" sz="1800" dirty="0"/>
              <a:t> </a:t>
            </a: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600" dirty="0" smtClean="0"/>
              <a:t> </a:t>
            </a:r>
            <a:r>
              <a:rPr lang="ru-RU" sz="1600" dirty="0" smtClean="0">
                <a:latin typeface="Comic Sans MS" pitchFamily="66" charset="0"/>
              </a:rPr>
              <a:t>Крем для век</a:t>
            </a:r>
            <a:br>
              <a:rPr lang="ru-RU" sz="1600" dirty="0" smtClean="0">
                <a:latin typeface="Comic Sans MS" pitchFamily="66" charset="0"/>
              </a:rPr>
            </a:br>
            <a:r>
              <a:rPr lang="ru-RU" sz="1600" dirty="0" smtClean="0">
                <a:latin typeface="Comic Sans MS" pitchFamily="66" charset="0"/>
              </a:rPr>
              <a:t>СУФЛЕ  ДЕЛИКАТНОЕ</a:t>
            </a:r>
            <a:br>
              <a:rPr lang="ru-RU" sz="1600" dirty="0" smtClean="0">
                <a:latin typeface="Comic Sans MS" pitchFamily="66" charset="0"/>
              </a:rPr>
            </a:br>
            <a:r>
              <a:rPr lang="ru-RU" sz="1600" dirty="0">
                <a:latin typeface="Comic Sans MS" pitchFamily="66" charset="0"/>
              </a:rPr>
              <a:t/>
            </a:r>
            <a:br>
              <a:rPr lang="ru-RU" sz="1600" dirty="0">
                <a:latin typeface="Comic Sans MS" pitchFamily="66" charset="0"/>
              </a:rPr>
            </a:br>
            <a:r>
              <a:rPr lang="ru-RU" sz="1600" dirty="0" smtClean="0">
                <a:latin typeface="Comic Sans MS" pitchFamily="66" charset="0"/>
              </a:rPr>
              <a:t/>
            </a:r>
            <a:br>
              <a:rPr lang="ru-RU" sz="1600" dirty="0" smtClean="0">
                <a:latin typeface="Comic Sans MS" pitchFamily="66" charset="0"/>
              </a:rPr>
            </a:br>
            <a:r>
              <a:rPr lang="ru-RU" sz="1400" dirty="0" smtClean="0"/>
              <a:t>  </a:t>
            </a:r>
            <a:r>
              <a:rPr lang="ru-RU" sz="1300" b="0" dirty="0">
                <a:latin typeface="Comic Sans MS" pitchFamily="66" charset="0"/>
                <a:ea typeface="+mn-ea"/>
                <a:cs typeface="+mn-cs"/>
              </a:rPr>
              <a:t>Уникальный крем для деликатного ухода за кожей век</a:t>
            </a:r>
            <a:r>
              <a:rPr lang="ru-RU" sz="1300" dirty="0">
                <a:latin typeface="Comic Sans MS" pitchFamily="66" charset="0"/>
                <a:ea typeface="+mn-ea"/>
                <a:cs typeface="+mn-cs"/>
              </a:rPr>
              <a:t/>
            </a:r>
            <a:br>
              <a:rPr lang="ru-RU" sz="1300" dirty="0">
                <a:latin typeface="Comic Sans MS" pitchFamily="66" charset="0"/>
                <a:ea typeface="+mn-ea"/>
                <a:cs typeface="+mn-cs"/>
              </a:rPr>
            </a:br>
            <a:r>
              <a:rPr lang="ru-RU" sz="1300" dirty="0" smtClean="0">
                <a:latin typeface="Comic Sans MS" pitchFamily="66" charset="0"/>
                <a:ea typeface="+mn-ea"/>
                <a:cs typeface="+mn-cs"/>
              </a:rPr>
              <a:t/>
            </a:r>
            <a:br>
              <a:rPr lang="ru-RU" sz="1300" dirty="0" smtClean="0">
                <a:latin typeface="Comic Sans MS" pitchFamily="66" charset="0"/>
                <a:ea typeface="+mn-ea"/>
                <a:cs typeface="+mn-cs"/>
              </a:rPr>
            </a:br>
            <a:r>
              <a:rPr lang="ru-RU" sz="1300" dirty="0" smtClean="0">
                <a:latin typeface="Comic Sans MS" pitchFamily="66" charset="0"/>
                <a:ea typeface="+mn-ea"/>
                <a:cs typeface="+mn-cs"/>
              </a:rPr>
              <a:t/>
            </a:r>
            <a:br>
              <a:rPr lang="ru-RU" sz="1300" dirty="0" smtClean="0">
                <a:latin typeface="Comic Sans MS" pitchFamily="66" charset="0"/>
                <a:ea typeface="+mn-ea"/>
                <a:cs typeface="+mn-cs"/>
              </a:rPr>
            </a:br>
            <a:r>
              <a:rPr lang="ru-RU" sz="1300" dirty="0" smtClean="0">
                <a:latin typeface="Comic Sans MS" pitchFamily="66" charset="0"/>
                <a:ea typeface="+mn-ea"/>
                <a:cs typeface="+mn-cs"/>
              </a:rPr>
              <a:t>Тонкий </a:t>
            </a:r>
            <a:r>
              <a:rPr lang="ru-RU" sz="1300" dirty="0">
                <a:latin typeface="Comic Sans MS" pitchFamily="66" charset="0"/>
                <a:ea typeface="+mn-ea"/>
                <a:cs typeface="+mn-cs"/>
              </a:rPr>
              <a:t>цветочно-сливочный аромат благородных эфирных масел!</a:t>
            </a:r>
            <a:br>
              <a:rPr lang="ru-RU" sz="1300" dirty="0">
                <a:latin typeface="Comic Sans MS" pitchFamily="66" charset="0"/>
                <a:ea typeface="+mn-ea"/>
                <a:cs typeface="+mn-cs"/>
              </a:rPr>
            </a:br>
            <a:r>
              <a:rPr lang="ru-RU" sz="1300" dirty="0" smtClean="0">
                <a:latin typeface="Comic Sans MS" pitchFamily="66" charset="0"/>
                <a:ea typeface="+mn-ea"/>
                <a:cs typeface="+mn-cs"/>
              </a:rPr>
              <a:t/>
            </a:r>
            <a:br>
              <a:rPr lang="ru-RU" sz="1300" dirty="0" smtClean="0">
                <a:latin typeface="Comic Sans MS" pitchFamily="66" charset="0"/>
                <a:ea typeface="+mn-ea"/>
                <a:cs typeface="+mn-cs"/>
              </a:rPr>
            </a:br>
            <a:r>
              <a:rPr lang="ru-RU" sz="1300" dirty="0" smtClean="0">
                <a:latin typeface="Comic Sans MS" pitchFamily="66" charset="0"/>
                <a:ea typeface="+mn-ea"/>
                <a:cs typeface="+mn-cs"/>
              </a:rPr>
              <a:t/>
            </a:r>
            <a:br>
              <a:rPr lang="ru-RU" sz="1300" dirty="0" smtClean="0">
                <a:latin typeface="Comic Sans MS" pitchFamily="66" charset="0"/>
                <a:ea typeface="+mn-ea"/>
                <a:cs typeface="+mn-cs"/>
              </a:rPr>
            </a:br>
            <a:r>
              <a:rPr lang="ru-RU" sz="1300" dirty="0">
                <a:latin typeface="Comic Sans MS" pitchFamily="66" charset="0"/>
                <a:ea typeface="+mn-ea"/>
                <a:cs typeface="+mn-cs"/>
              </a:rPr>
              <a:t/>
            </a:r>
            <a:br>
              <a:rPr lang="ru-RU" sz="1300" dirty="0">
                <a:latin typeface="Comic Sans MS" pitchFamily="66" charset="0"/>
                <a:ea typeface="+mn-ea"/>
                <a:cs typeface="+mn-cs"/>
              </a:rPr>
            </a:br>
            <a:r>
              <a:rPr lang="ru-RU" sz="1300" dirty="0">
                <a:latin typeface="Comic Sans MS" pitchFamily="66" charset="0"/>
                <a:ea typeface="+mn-ea"/>
                <a:cs typeface="+mn-cs"/>
              </a:rPr>
              <a:t> Состав: </a:t>
            </a:r>
            <a:r>
              <a:rPr lang="ru-RU" sz="1300" b="0" dirty="0">
                <a:latin typeface="Comic Sans MS" pitchFamily="66" charset="0"/>
                <a:ea typeface="+mn-ea"/>
                <a:cs typeface="+mn-cs"/>
              </a:rPr>
              <a:t>козье молоко</a:t>
            </a:r>
            <a:br>
              <a:rPr lang="ru-RU" sz="1300" b="0" dirty="0">
                <a:latin typeface="Comic Sans MS" pitchFamily="66" charset="0"/>
                <a:ea typeface="+mn-ea"/>
                <a:cs typeface="+mn-cs"/>
              </a:rPr>
            </a:br>
            <a:r>
              <a:rPr lang="ru-RU" sz="1400" dirty="0" smtClean="0">
                <a:latin typeface="Comic Sans MS" pitchFamily="66" charset="0"/>
              </a:rPr>
              <a:t>Уникальный </a:t>
            </a:r>
            <a:r>
              <a:rPr lang="ru-RU" sz="1400" dirty="0">
                <a:latin typeface="Comic Sans MS" pitchFamily="66" charset="0"/>
              </a:rPr>
              <a:t>комплекс масел, входящий в состав крема-суфле идеально подобран для ухода за кожей век: </a:t>
            </a:r>
            <a:r>
              <a:rPr lang="ru-RU" sz="1400" b="0" dirty="0">
                <a:latin typeface="Comic Sans MS" pitchFamily="66" charset="0"/>
              </a:rPr>
              <a:t>Какао, Ши (карите), Кокоса, Авокадо, Жожоба, Зародышей пшеницы; Примулы вечерней, Облепихи, Кедра </a:t>
            </a:r>
            <a:r>
              <a:rPr lang="ru-RU" sz="1400" dirty="0" smtClean="0"/>
              <a:t/>
            </a:r>
            <a:br>
              <a:rPr lang="ru-RU" sz="1400" dirty="0" smtClean="0"/>
            </a:br>
            <a:r>
              <a:rPr lang="ru-RU" sz="1400" dirty="0">
                <a:latin typeface="Comic Sans MS" pitchFamily="66" charset="0"/>
              </a:rPr>
              <a:t>Эфирные масла </a:t>
            </a:r>
            <a:r>
              <a:rPr lang="ru-RU" sz="1400" b="0" dirty="0">
                <a:latin typeface="Comic Sans MS" pitchFamily="66" charset="0"/>
              </a:rPr>
              <a:t>роза, сандала, нероли, ладана, лиметта, голубой ромашки, базилика и фенхеля, </a:t>
            </a:r>
            <a:r>
              <a:rPr lang="ru-RU" sz="1400" dirty="0">
                <a:latin typeface="Comic Sans MS" pitchFamily="66" charset="0"/>
              </a:rPr>
              <a:t>а так же экстракты </a:t>
            </a:r>
            <a:r>
              <a:rPr lang="ru-RU" sz="1400" b="0" dirty="0">
                <a:latin typeface="Comic Sans MS" pitchFamily="66" charset="0"/>
              </a:rPr>
              <a:t>петрушки и цедры лимона </a:t>
            </a:r>
            <a:r>
              <a:rPr lang="ru-RU" sz="1400" dirty="0">
                <a:latin typeface="Comic Sans MS" pitchFamily="66" charset="0"/>
              </a:rPr>
              <a:t>снимает напряжение вокруг контура глаз, признаки усталости – отеки и темные круги под глазами</a:t>
            </a:r>
            <a:r>
              <a:rPr lang="ru-RU" sz="1400" dirty="0" smtClean="0">
                <a:latin typeface="Comic Sans MS" pitchFamily="66" charset="0"/>
              </a:rPr>
              <a:t>.</a:t>
            </a:r>
            <a:r>
              <a:rPr lang="ru-RU" sz="1300" dirty="0" smtClean="0">
                <a:latin typeface="Comic Sans MS" pitchFamily="66" charset="0"/>
                <a:ea typeface="+mn-ea"/>
                <a:cs typeface="+mn-cs"/>
              </a:rPr>
              <a:t/>
            </a:r>
            <a:br>
              <a:rPr lang="ru-RU" sz="1300" dirty="0" smtClean="0">
                <a:latin typeface="Comic Sans MS" pitchFamily="66" charset="0"/>
                <a:ea typeface="+mn-ea"/>
                <a:cs typeface="+mn-cs"/>
              </a:rPr>
            </a:br>
            <a:r>
              <a:rPr lang="ru-RU" sz="1300" dirty="0" smtClean="0">
                <a:latin typeface="Comic Sans MS" pitchFamily="66" charset="0"/>
                <a:ea typeface="+mn-ea"/>
                <a:cs typeface="+mn-cs"/>
              </a:rPr>
              <a:t>Экстракты</a:t>
            </a:r>
            <a:r>
              <a:rPr lang="ru-RU" sz="1300" b="0" dirty="0" smtClean="0">
                <a:latin typeface="Comic Sans MS" pitchFamily="66" charset="0"/>
                <a:ea typeface="+mn-ea"/>
                <a:cs typeface="+mn-cs"/>
              </a:rPr>
              <a:t> </a:t>
            </a:r>
            <a:r>
              <a:rPr lang="ru-RU" sz="1300" b="0" dirty="0">
                <a:latin typeface="Comic Sans MS" pitchFamily="66" charset="0"/>
                <a:ea typeface="+mn-ea"/>
                <a:cs typeface="+mn-cs"/>
              </a:rPr>
              <a:t>зерен овса молочной спелости, алоэ-вера, примулы вечерней, березы, солодки, шиповника, мать-и-мачехи</a:t>
            </a:r>
            <a:r>
              <a:rPr lang="ru-RU" sz="1300" dirty="0">
                <a:latin typeface="Comic Sans MS" pitchFamily="66" charset="0"/>
                <a:ea typeface="+mn-ea"/>
                <a:cs typeface="+mn-cs"/>
              </a:rPr>
              <a:t> обеспечат интенсивное питание, регенерацию новых клеток кожи, способствуют синтезу коллагена, восстановлению эластичности кожи, коррекции морщин, а так же окажут успокаивающее, смягчающее действие</a:t>
            </a:r>
            <a:br>
              <a:rPr lang="ru-RU" sz="1300" dirty="0">
                <a:latin typeface="Comic Sans MS" pitchFamily="66" charset="0"/>
                <a:ea typeface="+mn-ea"/>
                <a:cs typeface="+mn-cs"/>
              </a:rPr>
            </a:br>
            <a:r>
              <a:rPr lang="ru-RU" sz="1300" dirty="0">
                <a:latin typeface="Comic Sans MS" pitchFamily="66" charset="0"/>
                <a:ea typeface="+mn-ea"/>
                <a:cs typeface="+mn-cs"/>
              </a:rPr>
              <a:t> </a:t>
            </a:r>
            <a:r>
              <a:rPr lang="ru-RU" sz="1300" dirty="0" smtClean="0">
                <a:latin typeface="Comic Sans MS" pitchFamily="66" charset="0"/>
                <a:ea typeface="+mn-ea"/>
                <a:cs typeface="+mn-cs"/>
              </a:rPr>
              <a:t/>
            </a:r>
            <a:br>
              <a:rPr lang="ru-RU" sz="1300" dirty="0" smtClean="0">
                <a:latin typeface="Comic Sans MS" pitchFamily="66" charset="0"/>
                <a:ea typeface="+mn-ea"/>
                <a:cs typeface="+mn-cs"/>
              </a:rPr>
            </a:br>
            <a:r>
              <a:rPr lang="ru-RU" sz="1300" dirty="0" smtClean="0">
                <a:latin typeface="Comic Sans MS" pitchFamily="66" charset="0"/>
                <a:ea typeface="+mn-ea"/>
                <a:cs typeface="+mn-cs"/>
              </a:rPr>
              <a:t/>
            </a:r>
            <a:br>
              <a:rPr lang="ru-RU" sz="1300" dirty="0" smtClean="0">
                <a:latin typeface="Comic Sans MS" pitchFamily="66" charset="0"/>
                <a:ea typeface="+mn-ea"/>
                <a:cs typeface="+mn-cs"/>
              </a:rPr>
            </a:br>
            <a:r>
              <a:rPr lang="ru-RU" sz="1300" b="0" dirty="0" smtClean="0">
                <a:latin typeface="Comic Sans MS" pitchFamily="66" charset="0"/>
              </a:rPr>
              <a:t>Так же в составе: пчелиный </a:t>
            </a:r>
            <a:r>
              <a:rPr lang="ru-RU" sz="1300" b="0" dirty="0">
                <a:latin typeface="Comic Sans MS" pitchFamily="66" charset="0"/>
              </a:rPr>
              <a:t>воск, лецитин, гиалуроновая кислота, аскорбиновая кислота, аминокислотный комплекс, пантогематоген. Гриндокс, бензоат натрия.</a:t>
            </a:r>
            <a:br>
              <a:rPr lang="ru-RU" sz="1300" b="0" dirty="0">
                <a:latin typeface="Comic Sans MS" pitchFamily="66" charset="0"/>
              </a:rPr>
            </a:br>
            <a:endParaRPr lang="ru-RU" sz="1300" dirty="0">
              <a:latin typeface="Comic Sans MS" pitchFamily="66" charset="0"/>
              <a:ea typeface="+mn-ea"/>
              <a:cs typeface="+mn-cs"/>
            </a:endParaRPr>
          </a:p>
        </p:txBody>
      </p:sp>
      <p:pic>
        <p:nvPicPr>
          <p:cNvPr id="5" name="Рисунок 4" descr="суфле ДЕЛИКАТ.jpg"/>
          <p:cNvPicPr>
            <a:picLocks noChangeAspect="1"/>
          </p:cNvPicPr>
          <p:nvPr/>
        </p:nvPicPr>
        <p:blipFill>
          <a:blip r:embed="rId2"/>
          <a:stretch>
            <a:fillRect/>
          </a:stretch>
        </p:blipFill>
        <p:spPr>
          <a:xfrm>
            <a:off x="5118100" y="0"/>
            <a:ext cx="4025900" cy="30226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285720" y="214290"/>
            <a:ext cx="8429684" cy="6429420"/>
          </a:xfrm>
        </p:spPr>
        <p:txBody>
          <a:bodyPr>
            <a:normAutofit/>
          </a:bodyPr>
          <a:lstStyle/>
          <a:p>
            <a:r>
              <a:rPr lang="ru-RU" sz="1200" b="0" dirty="0" smtClean="0">
                <a:latin typeface="Comic Sans MS" pitchFamily="66" charset="0"/>
                <a:ea typeface="+mn-ea"/>
                <a:cs typeface="+mn-cs"/>
              </a:rPr>
              <a:t/>
            </a:r>
            <a:br>
              <a:rPr lang="ru-RU" sz="1200" b="0" dirty="0" smtClean="0">
                <a:latin typeface="Comic Sans MS" pitchFamily="66" charset="0"/>
                <a:ea typeface="+mn-ea"/>
                <a:cs typeface="+mn-cs"/>
              </a:rPr>
            </a:br>
            <a:r>
              <a:rPr lang="ru-RU" sz="1800" dirty="0"/>
              <a:t> </a:t>
            </a: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600" dirty="0" smtClean="0"/>
              <a:t> </a:t>
            </a:r>
            <a:r>
              <a:rPr lang="ru-RU" sz="1600" dirty="0" smtClean="0">
                <a:latin typeface="Comic Sans MS" pitchFamily="66" charset="0"/>
              </a:rPr>
              <a:t>Крем для тела</a:t>
            </a:r>
            <a:br>
              <a:rPr lang="ru-RU" sz="1600" dirty="0" smtClean="0">
                <a:latin typeface="Comic Sans MS" pitchFamily="66" charset="0"/>
              </a:rPr>
            </a:br>
            <a:r>
              <a:rPr lang="ru-RU" sz="1600" dirty="0" smtClean="0">
                <a:latin typeface="Comic Sans MS" pitchFamily="66" charset="0"/>
              </a:rPr>
              <a:t>СУФЛЕ  ДЕСЕРТНОЕ</a:t>
            </a:r>
            <a:r>
              <a:rPr lang="ru-RU" sz="1600" dirty="0" smtClean="0"/>
              <a:t/>
            </a:r>
            <a:br>
              <a:rPr lang="ru-RU" sz="1600" dirty="0" smtClean="0"/>
            </a:br>
            <a:r>
              <a:rPr lang="ru-RU" sz="1600" dirty="0" smtClean="0"/>
              <a:t/>
            </a:r>
            <a:br>
              <a:rPr lang="ru-RU" sz="1600" dirty="0" smtClean="0"/>
            </a:br>
            <a:r>
              <a:rPr lang="ru-RU" sz="1600" dirty="0" smtClean="0"/>
              <a:t> </a:t>
            </a:r>
            <a:r>
              <a:rPr lang="ru-RU" sz="1300" dirty="0">
                <a:latin typeface="Comic Sans MS" pitchFamily="66" charset="0"/>
                <a:ea typeface="+mn-ea"/>
                <a:cs typeface="+mn-cs"/>
              </a:rPr>
              <a:t>Предотвращает и сокращает рубцы и растяжки, стимулируя процесс обновления, регенерации клеток, придавая упругость и эластичность коже</a:t>
            </a:r>
            <a:r>
              <a:rPr lang="ru-RU" sz="1300" b="0" dirty="0">
                <a:latin typeface="Comic Sans MS" pitchFamily="66" charset="0"/>
                <a:ea typeface="+mn-ea"/>
                <a:cs typeface="+mn-cs"/>
              </a:rPr>
              <a:t/>
            </a:r>
            <a:br>
              <a:rPr lang="ru-RU" sz="1300" b="0" dirty="0">
                <a:latin typeface="Comic Sans MS" pitchFamily="66" charset="0"/>
                <a:ea typeface="+mn-ea"/>
                <a:cs typeface="+mn-cs"/>
              </a:rPr>
            </a:br>
            <a:r>
              <a:rPr lang="ru-RU" sz="1300" b="0" dirty="0" smtClean="0">
                <a:latin typeface="Comic Sans MS" pitchFamily="66" charset="0"/>
                <a:ea typeface="+mn-ea"/>
                <a:cs typeface="+mn-cs"/>
              </a:rPr>
              <a:t/>
            </a:r>
            <a:br>
              <a:rPr lang="ru-RU" sz="1300" b="0" dirty="0" smtClean="0">
                <a:latin typeface="Comic Sans MS" pitchFamily="66" charset="0"/>
                <a:ea typeface="+mn-ea"/>
                <a:cs typeface="+mn-cs"/>
              </a:rPr>
            </a:br>
            <a:r>
              <a:rPr lang="ru-RU" sz="1300" b="0" dirty="0">
                <a:latin typeface="Comic Sans MS" pitchFamily="66" charset="0"/>
                <a:ea typeface="+mn-ea"/>
                <a:cs typeface="+mn-cs"/>
              </a:rPr>
              <a:t/>
            </a:r>
            <a:br>
              <a:rPr lang="ru-RU" sz="1300" b="0" dirty="0">
                <a:latin typeface="Comic Sans MS" pitchFamily="66" charset="0"/>
                <a:ea typeface="+mn-ea"/>
                <a:cs typeface="+mn-cs"/>
              </a:rPr>
            </a:br>
            <a:r>
              <a:rPr lang="ru-RU" sz="1300" b="0" dirty="0" smtClean="0">
                <a:latin typeface="Comic Sans MS" pitchFamily="66" charset="0"/>
                <a:ea typeface="+mn-ea"/>
                <a:cs typeface="+mn-cs"/>
              </a:rPr>
              <a:t/>
            </a:r>
            <a:br>
              <a:rPr lang="ru-RU" sz="1300" b="0" dirty="0" smtClean="0">
                <a:latin typeface="Comic Sans MS" pitchFamily="66" charset="0"/>
                <a:ea typeface="+mn-ea"/>
                <a:cs typeface="+mn-cs"/>
              </a:rPr>
            </a:br>
            <a:r>
              <a:rPr lang="ru-RU" sz="1300" b="0" dirty="0">
                <a:latin typeface="Comic Sans MS" pitchFamily="66" charset="0"/>
                <a:ea typeface="+mn-ea"/>
                <a:cs typeface="+mn-cs"/>
              </a:rPr>
              <a:t/>
            </a:r>
            <a:br>
              <a:rPr lang="ru-RU" sz="1300" b="0" dirty="0">
                <a:latin typeface="Comic Sans MS" pitchFamily="66" charset="0"/>
                <a:ea typeface="+mn-ea"/>
                <a:cs typeface="+mn-cs"/>
              </a:rPr>
            </a:br>
            <a:r>
              <a:rPr lang="ru-RU" sz="1300" dirty="0" smtClean="0">
                <a:latin typeface="Comic Sans MS" pitchFamily="66" charset="0"/>
                <a:ea typeface="+mn-ea"/>
                <a:cs typeface="+mn-cs"/>
              </a:rPr>
              <a:t>Состав</a:t>
            </a:r>
            <a:r>
              <a:rPr lang="ru-RU" sz="1300" dirty="0">
                <a:latin typeface="Comic Sans MS" pitchFamily="66" charset="0"/>
                <a:ea typeface="+mn-ea"/>
                <a:cs typeface="+mn-cs"/>
              </a:rPr>
              <a:t>:</a:t>
            </a:r>
            <a:r>
              <a:rPr lang="ru-RU" sz="1300" b="0" dirty="0">
                <a:latin typeface="Comic Sans MS" pitchFamily="66" charset="0"/>
                <a:ea typeface="+mn-ea"/>
                <a:cs typeface="+mn-cs"/>
              </a:rPr>
              <a:t> козье молоко</a:t>
            </a:r>
            <a:br>
              <a:rPr lang="ru-RU" sz="1300" b="0" dirty="0">
                <a:latin typeface="Comic Sans MS" pitchFamily="66" charset="0"/>
                <a:ea typeface="+mn-ea"/>
                <a:cs typeface="+mn-cs"/>
              </a:rPr>
            </a:br>
            <a:r>
              <a:rPr lang="ru-RU" sz="1300" dirty="0">
                <a:latin typeface="Comic Sans MS" pitchFamily="66" charset="0"/>
                <a:ea typeface="+mn-ea"/>
                <a:cs typeface="+mn-cs"/>
              </a:rPr>
              <a:t>Масла: </a:t>
            </a:r>
            <a:r>
              <a:rPr lang="ru-RU" sz="1300" b="0" dirty="0">
                <a:latin typeface="Comic Sans MS" pitchFamily="66" charset="0"/>
                <a:ea typeface="+mn-ea"/>
                <a:cs typeface="+mn-cs"/>
              </a:rPr>
              <a:t>какао, Ши (карите), Кокоса, Авокадо, Жожоба, Миндальной косточки, Зародышей пшеницы; пчелиный воск, лецитин; Гриндокс, бензоат натрия.</a:t>
            </a:r>
            <a:br>
              <a:rPr lang="ru-RU" sz="1300" b="0" dirty="0">
                <a:latin typeface="Comic Sans MS" pitchFamily="66" charset="0"/>
                <a:ea typeface="+mn-ea"/>
                <a:cs typeface="+mn-cs"/>
              </a:rPr>
            </a:br>
            <a:r>
              <a:rPr lang="ru-RU" sz="1300" dirty="0">
                <a:latin typeface="Comic Sans MS" pitchFamily="66" charset="0"/>
                <a:ea typeface="+mn-ea"/>
                <a:cs typeface="+mn-cs"/>
              </a:rPr>
              <a:t>Экстракты: </a:t>
            </a:r>
            <a:r>
              <a:rPr lang="ru-RU" sz="1300" b="0" dirty="0">
                <a:latin typeface="Comic Sans MS" pitchFamily="66" charset="0"/>
                <a:ea typeface="+mn-ea"/>
                <a:cs typeface="+mn-cs"/>
              </a:rPr>
              <a:t>Облепихи, шиповника, моркови, календулы, ламинарии</a:t>
            </a:r>
            <a:br>
              <a:rPr lang="ru-RU" sz="1300" b="0" dirty="0">
                <a:latin typeface="Comic Sans MS" pitchFamily="66" charset="0"/>
                <a:ea typeface="+mn-ea"/>
                <a:cs typeface="+mn-cs"/>
              </a:rPr>
            </a:br>
            <a:r>
              <a:rPr lang="ru-RU" sz="1300" dirty="0">
                <a:latin typeface="Comic Sans MS" pitchFamily="66" charset="0"/>
                <a:ea typeface="+mn-ea"/>
                <a:cs typeface="+mn-cs"/>
              </a:rPr>
              <a:t>Эфирные масла: </a:t>
            </a:r>
            <a:r>
              <a:rPr lang="ru-RU" sz="1300" b="0" dirty="0">
                <a:latin typeface="Comic Sans MS" pitchFamily="66" charset="0"/>
                <a:ea typeface="+mn-ea"/>
                <a:cs typeface="+mn-cs"/>
              </a:rPr>
              <a:t>Герани, Лаванды, Розмарина, Лимона, Мелиссы, Лиметт, Петитгрейна, Нероли</a:t>
            </a:r>
            <a:br>
              <a:rPr lang="ru-RU" sz="1300" b="0" dirty="0">
                <a:latin typeface="Comic Sans MS" pitchFamily="66" charset="0"/>
                <a:ea typeface="+mn-ea"/>
                <a:cs typeface="+mn-cs"/>
              </a:rPr>
            </a:br>
            <a:r>
              <a:rPr lang="ru-RU" sz="1300" b="0" dirty="0" smtClean="0">
                <a:latin typeface="Comic Sans MS" pitchFamily="66" charset="0"/>
                <a:ea typeface="+mn-ea"/>
                <a:cs typeface="+mn-cs"/>
              </a:rPr>
              <a:t/>
            </a:r>
            <a:br>
              <a:rPr lang="ru-RU" sz="1300" b="0" dirty="0" smtClean="0">
                <a:latin typeface="Comic Sans MS" pitchFamily="66" charset="0"/>
                <a:ea typeface="+mn-ea"/>
                <a:cs typeface="+mn-cs"/>
              </a:rPr>
            </a:br>
            <a:r>
              <a:rPr lang="ru-RU" sz="1300" dirty="0" smtClean="0">
                <a:latin typeface="Comic Sans MS" pitchFamily="66" charset="0"/>
                <a:ea typeface="+mn-ea"/>
                <a:cs typeface="+mn-cs"/>
              </a:rPr>
              <a:t>Способ </a:t>
            </a:r>
            <a:r>
              <a:rPr lang="ru-RU" sz="1300" dirty="0">
                <a:latin typeface="Comic Sans MS" pitchFamily="66" charset="0"/>
                <a:ea typeface="+mn-ea"/>
                <a:cs typeface="+mn-cs"/>
              </a:rPr>
              <a:t>применения</a:t>
            </a:r>
            <a:r>
              <a:rPr lang="ru-RU" sz="1300" b="0" dirty="0">
                <a:latin typeface="Comic Sans MS" pitchFamily="66" charset="0"/>
                <a:ea typeface="+mn-ea"/>
                <a:cs typeface="+mn-cs"/>
              </a:rPr>
              <a:t>: нанести небольшое количество крема на кожу проблемных зон. Провести легкий массаж. Рекомендуется хранить в темном прохладном месте</a:t>
            </a:r>
            <a:r>
              <a:rPr lang="ru-RU" sz="1300" b="0" dirty="0" smtClean="0">
                <a:latin typeface="Comic Sans MS" pitchFamily="66" charset="0"/>
                <a:ea typeface="+mn-ea"/>
                <a:cs typeface="+mn-cs"/>
              </a:rPr>
              <a:t>.</a:t>
            </a:r>
            <a:endParaRPr lang="ru-RU" sz="1300" b="0" dirty="0">
              <a:latin typeface="Comic Sans MS" pitchFamily="66" charset="0"/>
              <a:ea typeface="+mn-ea"/>
              <a:cs typeface="+mn-cs"/>
            </a:endParaRPr>
          </a:p>
        </p:txBody>
      </p:sp>
      <p:pic>
        <p:nvPicPr>
          <p:cNvPr id="3" name="Рисунок 2" descr="суфле ДЕСЕРТНОЕ.jpg"/>
          <p:cNvPicPr>
            <a:picLocks noChangeAspect="1"/>
          </p:cNvPicPr>
          <p:nvPr/>
        </p:nvPicPr>
        <p:blipFill>
          <a:blip r:embed="rId2"/>
          <a:stretch>
            <a:fillRect/>
          </a:stretch>
        </p:blipFill>
        <p:spPr>
          <a:xfrm>
            <a:off x="4857752" y="142852"/>
            <a:ext cx="4025900" cy="30226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285720" y="214290"/>
            <a:ext cx="8429684" cy="6429420"/>
          </a:xfrm>
        </p:spPr>
        <p:txBody>
          <a:bodyPr>
            <a:normAutofit fontScale="90000"/>
          </a:bodyPr>
          <a:lstStyle/>
          <a:p>
            <a:r>
              <a:rPr lang="ru-RU" sz="1200" b="0" dirty="0" smtClean="0">
                <a:latin typeface="Comic Sans MS" pitchFamily="66" charset="0"/>
                <a:ea typeface="+mn-ea"/>
                <a:cs typeface="+mn-cs"/>
              </a:rPr>
              <a:t/>
            </a:r>
            <a:br>
              <a:rPr lang="ru-RU" sz="1200" b="0" dirty="0" smtClean="0">
                <a:latin typeface="Comic Sans MS" pitchFamily="66" charset="0"/>
                <a:ea typeface="+mn-ea"/>
                <a:cs typeface="+mn-cs"/>
              </a:rPr>
            </a:br>
            <a:r>
              <a:rPr lang="ru-RU" sz="1300" b="0" dirty="0">
                <a:latin typeface="Comic Sans MS" pitchFamily="66" charset="0"/>
                <a:ea typeface="+mn-ea"/>
                <a:cs typeface="+mn-cs"/>
              </a:rPr>
              <a:t/>
            </a:r>
            <a:br>
              <a:rPr lang="ru-RU" sz="1300" b="0" dirty="0">
                <a:latin typeface="Comic Sans MS" pitchFamily="66" charset="0"/>
                <a:ea typeface="+mn-ea"/>
                <a:cs typeface="+mn-cs"/>
              </a:rPr>
            </a:br>
            <a:r>
              <a:rPr lang="ru-RU" sz="1600" dirty="0">
                <a:latin typeface="Comic Sans MS" pitchFamily="66" charset="0"/>
                <a:ea typeface="+mn-ea"/>
                <a:cs typeface="+mn-cs"/>
              </a:rPr>
              <a:t>Линия средств для ухода за МОЛОДОЙ кожей лица</a:t>
            </a:r>
            <a:r>
              <a:rPr lang="ru-RU" sz="1600" b="0" dirty="0">
                <a:latin typeface="Comic Sans MS" pitchFamily="66" charset="0"/>
                <a:ea typeface="+mn-ea"/>
                <a:cs typeface="+mn-cs"/>
              </a:rPr>
              <a:t/>
            </a:r>
            <a:br>
              <a:rPr lang="ru-RU" sz="1600" b="0" dirty="0">
                <a:latin typeface="Comic Sans MS" pitchFamily="66" charset="0"/>
                <a:ea typeface="+mn-ea"/>
                <a:cs typeface="+mn-cs"/>
              </a:rPr>
            </a:br>
            <a:r>
              <a:rPr lang="ru-RU" sz="1600" b="0" dirty="0">
                <a:latin typeface="Comic Sans MS" pitchFamily="66" charset="0"/>
                <a:ea typeface="+mn-ea"/>
                <a:cs typeface="+mn-cs"/>
              </a:rPr>
              <a:t>Уникальный комплекс масел, входящий в состав крема-суфле идеально подобран для ухода за молодой кожей:</a:t>
            </a:r>
            <a:br>
              <a:rPr lang="ru-RU" sz="1600" b="0" dirty="0">
                <a:latin typeface="Comic Sans MS" pitchFamily="66" charset="0"/>
                <a:ea typeface="+mn-ea"/>
                <a:cs typeface="+mn-cs"/>
              </a:rPr>
            </a:br>
            <a:r>
              <a:rPr lang="ru-RU" sz="1600" dirty="0">
                <a:latin typeface="Comic Sans MS" pitchFamily="66" charset="0"/>
                <a:ea typeface="+mn-ea"/>
                <a:cs typeface="+mn-cs"/>
              </a:rPr>
              <a:t>Масло какао </a:t>
            </a:r>
            <a:r>
              <a:rPr lang="ru-RU" sz="1600" b="0" dirty="0">
                <a:latin typeface="Comic Sans MS" pitchFamily="66" charset="0"/>
                <a:ea typeface="+mn-ea"/>
                <a:cs typeface="+mn-cs"/>
              </a:rPr>
              <a:t>обладает целым букетом полезных свойств. Оно богато витаминами В, F, жирными кислотами и полифенолами. Которые способствуют удержанию влаги в клетках кожи, предотвращают появление морщин, и устраняют небольшие косметические дефекты, обладают заживляющим и тонизирующим действием, предохраняют кожу от повреждений в зимнее время, подтягивают кожу всего тела и предают ей упругий, здоровый вид. </a:t>
            </a:r>
            <a:br>
              <a:rPr lang="ru-RU" sz="1600" b="0" dirty="0">
                <a:latin typeface="Comic Sans MS" pitchFamily="66" charset="0"/>
                <a:ea typeface="+mn-ea"/>
                <a:cs typeface="+mn-cs"/>
              </a:rPr>
            </a:br>
            <a:r>
              <a:rPr lang="ru-RU" sz="1600" dirty="0">
                <a:latin typeface="Comic Sans MS" pitchFamily="66" charset="0"/>
                <a:ea typeface="+mn-ea"/>
                <a:cs typeface="+mn-cs"/>
              </a:rPr>
              <a:t>Масло ши (карите) </a:t>
            </a:r>
            <a:r>
              <a:rPr lang="ru-RU" sz="1600" b="0" dirty="0">
                <a:latin typeface="Comic Sans MS" pitchFamily="66" charset="0"/>
                <a:ea typeface="+mn-ea"/>
                <a:cs typeface="+mn-cs"/>
              </a:rPr>
              <a:t>используется на африканском континенте в течение многих столетий. Неомыляемые жиры входящие в его состав, обладают регенерирующими свойствами, влияют на синтез коллагена. Кроме того они обладают свойствами УФ-фильтров, защищая кожу от негативного воздействия внешней </a:t>
            </a:r>
            <a:r>
              <a:rPr lang="ru-RU" sz="1600" b="0" dirty="0" smtClean="0">
                <a:latin typeface="Comic Sans MS" pitchFamily="66" charset="0"/>
                <a:ea typeface="+mn-ea"/>
                <a:cs typeface="+mn-cs"/>
              </a:rPr>
              <a:t>среды, является </a:t>
            </a:r>
            <a:r>
              <a:rPr lang="ru-RU" sz="1600" b="0" dirty="0">
                <a:latin typeface="Comic Sans MS" pitchFamily="66" charset="0"/>
                <a:ea typeface="+mn-ea"/>
                <a:cs typeface="+mn-cs"/>
              </a:rPr>
              <a:t>универсальным активным ингредиентом с превосходным смягчающим и увлажняющим действием и способностью замедлять процесс старения. </a:t>
            </a:r>
            <a:br>
              <a:rPr lang="ru-RU" sz="1600" b="0" dirty="0">
                <a:latin typeface="Comic Sans MS" pitchFamily="66" charset="0"/>
                <a:ea typeface="+mn-ea"/>
                <a:cs typeface="+mn-cs"/>
              </a:rPr>
            </a:br>
            <a:r>
              <a:rPr lang="ru-RU" sz="1600" dirty="0">
                <a:latin typeface="Comic Sans MS" pitchFamily="66" charset="0"/>
                <a:ea typeface="+mn-ea"/>
                <a:cs typeface="+mn-cs"/>
              </a:rPr>
              <a:t>Кокосовое масло </a:t>
            </a:r>
            <a:r>
              <a:rPr lang="ru-RU" sz="1600" b="0" dirty="0">
                <a:latin typeface="Comic Sans MS" pitchFamily="66" charset="0"/>
                <a:ea typeface="+mn-ea"/>
                <a:cs typeface="+mn-cs"/>
              </a:rPr>
              <a:t>издавна используется в косметике благодаря высокому содержанию витаминов белков и минералов. Оно быстро впитывается и полностью усваивается клетками кожи. Оказывает питательное и противовоспалительное действие. </a:t>
            </a:r>
            <a:br>
              <a:rPr lang="ru-RU" sz="1600" b="0" dirty="0">
                <a:latin typeface="Comic Sans MS" pitchFamily="66" charset="0"/>
                <a:ea typeface="+mn-ea"/>
                <a:cs typeface="+mn-cs"/>
              </a:rPr>
            </a:br>
            <a:r>
              <a:rPr lang="ru-RU" sz="1600" dirty="0">
                <a:latin typeface="Comic Sans MS" pitchFamily="66" charset="0"/>
                <a:ea typeface="+mn-ea"/>
                <a:cs typeface="+mn-cs"/>
              </a:rPr>
              <a:t>Масло виноградной косточки </a:t>
            </a:r>
            <a:r>
              <a:rPr lang="ru-RU" sz="1600" b="0" dirty="0">
                <a:latin typeface="Comic Sans MS" pitchFamily="66" charset="0"/>
                <a:ea typeface="+mn-ea"/>
                <a:cs typeface="+mn-cs"/>
              </a:rPr>
              <a:t>подходит для любого типа кожи. Оно прекрасно впитывается, не оставляет жирного блеска, не забивает поры, возвращает красивый здоровый цвет. Обладает сильным противовоспалительным, регенирирующим и тонизирующим действием, поможет восстановить тургор кожи, преобразить её цвет, способствует восстановлению нарушенных внутриклеточных обменных процессов кожи. </a:t>
            </a:r>
            <a:br>
              <a:rPr lang="ru-RU" sz="1600" b="0" dirty="0">
                <a:latin typeface="Comic Sans MS" pitchFamily="66" charset="0"/>
                <a:ea typeface="+mn-ea"/>
                <a:cs typeface="+mn-cs"/>
              </a:rPr>
            </a:br>
            <a:r>
              <a:rPr lang="ru-RU" sz="1600" dirty="0">
                <a:latin typeface="Comic Sans MS" pitchFamily="66" charset="0"/>
                <a:ea typeface="+mn-ea"/>
                <a:cs typeface="+mn-cs"/>
              </a:rPr>
              <a:t>Масло Сamelina sativa </a:t>
            </a:r>
            <a:r>
              <a:rPr lang="ru-RU" sz="1600" b="0" dirty="0">
                <a:latin typeface="Comic Sans MS" pitchFamily="66" charset="0"/>
                <a:ea typeface="+mn-ea"/>
                <a:cs typeface="+mn-cs"/>
              </a:rPr>
              <a:t>- является источником незаменимых полиненасыщенных жирных кислот, благотворно влияет на внешний вид кожных покровов, способствует оздоровлению и улучшению функции капилляров.</a:t>
            </a:r>
            <a:br>
              <a:rPr lang="ru-RU" sz="1600" b="0" dirty="0">
                <a:latin typeface="Comic Sans MS" pitchFamily="66" charset="0"/>
                <a:ea typeface="+mn-ea"/>
                <a:cs typeface="+mn-cs"/>
              </a:rPr>
            </a:br>
            <a:r>
              <a:rPr lang="ru-RU" sz="1600" b="0" dirty="0">
                <a:latin typeface="Comic Sans MS" pitchFamily="66" charset="0"/>
                <a:ea typeface="+mn-ea"/>
                <a:cs typeface="+mn-cs"/>
              </a:rPr>
              <a:t>Рыжиковое масло отличается высоким содержание витамина Е (мощного антиоксиданта). Он особенно важен для защиты клеток от окислительной атаки свободных радикалов.</a:t>
            </a:r>
            <a:br>
              <a:rPr lang="ru-RU" sz="1600" b="0" dirty="0">
                <a:latin typeface="Comic Sans MS" pitchFamily="66" charset="0"/>
                <a:ea typeface="+mn-ea"/>
                <a:cs typeface="+mn-cs"/>
              </a:rPr>
            </a:br>
            <a:r>
              <a:rPr lang="ru-RU" sz="1600" b="0" dirty="0">
                <a:latin typeface="Comic Sans MS" pitchFamily="66" charset="0"/>
                <a:ea typeface="+mn-ea"/>
                <a:cs typeface="+mn-cs"/>
              </a:rPr>
              <a:t>Входящие в состав суфле аминокислотный минеральный комплекс и гиалуроновая кислота   обеспечат эффективное увлажнение кожи, сохраняя ее естественно молодой и здоровой</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285720" y="214290"/>
            <a:ext cx="8429684" cy="6429420"/>
          </a:xfrm>
        </p:spPr>
        <p:txBody>
          <a:bodyPr>
            <a:normAutofit fontScale="90000"/>
          </a:bodyPr>
          <a:lstStyle/>
          <a:p>
            <a:r>
              <a:rPr lang="ru-RU" sz="1200" b="0" dirty="0" smtClean="0">
                <a:latin typeface="Comic Sans MS" pitchFamily="66" charset="0"/>
                <a:ea typeface="+mn-ea"/>
                <a:cs typeface="+mn-cs"/>
              </a:rPr>
              <a:t/>
            </a:r>
            <a:br>
              <a:rPr lang="ru-RU" sz="1200" b="0" dirty="0" smtClean="0">
                <a:latin typeface="Comic Sans MS" pitchFamily="66" charset="0"/>
                <a:ea typeface="+mn-ea"/>
                <a:cs typeface="+mn-cs"/>
              </a:rPr>
            </a:br>
            <a:r>
              <a:rPr lang="ru-RU" sz="1400" b="0" dirty="0">
                <a:latin typeface="Comic Sans MS" pitchFamily="66" charset="0"/>
              </a:rPr>
              <a:t/>
            </a:r>
            <a:br>
              <a:rPr lang="ru-RU" sz="1400" b="0" dirty="0">
                <a:latin typeface="Comic Sans MS" pitchFamily="66" charset="0"/>
              </a:rPr>
            </a:br>
            <a:r>
              <a:rPr lang="ru-RU" sz="1800" b="0" u="sng" dirty="0">
                <a:latin typeface="Comic Sans MS" pitchFamily="66" charset="0"/>
              </a:rPr>
              <a:t>Линия средств для ухода за ВОЗРАСТНОЙ кожей </a:t>
            </a:r>
            <a:r>
              <a:rPr lang="ru-RU" sz="1800" b="0" u="sng" dirty="0" smtClean="0">
                <a:latin typeface="Comic Sans MS" pitchFamily="66" charset="0"/>
              </a:rPr>
              <a:t>лица</a:t>
            </a:r>
            <a:r>
              <a:rPr lang="ru-RU" sz="1400" b="0" dirty="0" smtClean="0">
                <a:latin typeface="Comic Sans MS" pitchFamily="66" charset="0"/>
              </a:rPr>
              <a:t/>
            </a:r>
            <a:br>
              <a:rPr lang="ru-RU" sz="1400" b="0" dirty="0" smtClean="0">
                <a:latin typeface="Comic Sans MS" pitchFamily="66" charset="0"/>
              </a:rPr>
            </a:br>
            <a:r>
              <a:rPr lang="ru-RU" sz="1400" b="0" dirty="0" smtClean="0">
                <a:latin typeface="Comic Sans MS" pitchFamily="66" charset="0"/>
              </a:rPr>
              <a:t>Уникальный </a:t>
            </a:r>
            <a:r>
              <a:rPr lang="ru-RU" sz="1400" b="0" dirty="0">
                <a:latin typeface="Comic Sans MS" pitchFamily="66" charset="0"/>
              </a:rPr>
              <a:t>комплекс масел, входящий в состав крема-суфле идеально подобран для ухода за возрастной кожей, обеспечивая ее питание, регенерацию, синтез коллагена, эластичность:</a:t>
            </a:r>
            <a:br>
              <a:rPr lang="ru-RU" sz="1400" b="0" dirty="0">
                <a:latin typeface="Comic Sans MS" pitchFamily="66" charset="0"/>
              </a:rPr>
            </a:br>
            <a:r>
              <a:rPr lang="ru-RU" sz="1400" b="0" dirty="0" smtClean="0">
                <a:latin typeface="Comic Sans MS" pitchFamily="66" charset="0"/>
              </a:rPr>
              <a:t/>
            </a:r>
            <a:br>
              <a:rPr lang="ru-RU" sz="1400" b="0" dirty="0" smtClean="0">
                <a:latin typeface="Comic Sans MS" pitchFamily="66" charset="0"/>
              </a:rPr>
            </a:br>
            <a:r>
              <a:rPr lang="ru-RU" sz="1400" dirty="0" smtClean="0">
                <a:latin typeface="Comic Sans MS" pitchFamily="66" charset="0"/>
              </a:rPr>
              <a:t>Масло </a:t>
            </a:r>
            <a:r>
              <a:rPr lang="ru-RU" sz="1400" dirty="0">
                <a:latin typeface="Comic Sans MS" pitchFamily="66" charset="0"/>
              </a:rPr>
              <a:t>какао </a:t>
            </a:r>
            <a:r>
              <a:rPr lang="ru-RU" sz="1400" b="0" dirty="0">
                <a:latin typeface="Comic Sans MS" pitchFamily="66" charset="0"/>
              </a:rPr>
              <a:t>обладает целым букетом полезных свойств. Оно богато витаминами В, F, жирными кислотами и полифенолами. Которые способствуют удержанию влаги в клетках кожи, предотвращают появление морщин, и устраняют небольшие косметические дефекты, обладают заживляющим и тонизирующим действием, предохраняют кожу от повреждений в зимнее время, подтягивают кожу всего тела и предают ей упругий, здоровый вид. </a:t>
            </a:r>
            <a:br>
              <a:rPr lang="ru-RU" sz="1400" b="0" dirty="0">
                <a:latin typeface="Comic Sans MS" pitchFamily="66" charset="0"/>
              </a:rPr>
            </a:br>
            <a:r>
              <a:rPr lang="ru-RU" sz="1400" b="0" dirty="0" smtClean="0">
                <a:latin typeface="Comic Sans MS" pitchFamily="66" charset="0"/>
              </a:rPr>
              <a:t/>
            </a:r>
            <a:br>
              <a:rPr lang="ru-RU" sz="1400" b="0" dirty="0" smtClean="0">
                <a:latin typeface="Comic Sans MS" pitchFamily="66" charset="0"/>
              </a:rPr>
            </a:br>
            <a:r>
              <a:rPr lang="ru-RU" sz="1400" dirty="0" smtClean="0">
                <a:latin typeface="Comic Sans MS" pitchFamily="66" charset="0"/>
              </a:rPr>
              <a:t>Масло </a:t>
            </a:r>
            <a:r>
              <a:rPr lang="ru-RU" sz="1400" dirty="0">
                <a:latin typeface="Comic Sans MS" pitchFamily="66" charset="0"/>
              </a:rPr>
              <a:t>ши (карите) </a:t>
            </a:r>
            <a:r>
              <a:rPr lang="ru-RU" sz="1400" b="0" dirty="0">
                <a:latin typeface="Comic Sans MS" pitchFamily="66" charset="0"/>
              </a:rPr>
              <a:t>используется на африканском континенте в течении многих столетий. Неомыляемые жиры входящие в его состав, обладают регенерирующими свойствами, влияют на синтез коллагена. Кроме того они обладают свойствами УФ-фильтров, защищая кожу от негативного воздействия внешней среды. Масло ши является универсальным активным ингредиентом с превосходным смягчающим и увлажняющим действием и способностью замедлять процесс старения. </a:t>
            </a:r>
            <a:br>
              <a:rPr lang="ru-RU" sz="1400" b="0" dirty="0">
                <a:latin typeface="Comic Sans MS" pitchFamily="66" charset="0"/>
              </a:rPr>
            </a:br>
            <a:r>
              <a:rPr lang="ru-RU" sz="1400" b="0" dirty="0" smtClean="0">
                <a:latin typeface="Comic Sans MS" pitchFamily="66" charset="0"/>
              </a:rPr>
              <a:t/>
            </a:r>
            <a:br>
              <a:rPr lang="ru-RU" sz="1400" b="0" dirty="0" smtClean="0">
                <a:latin typeface="Comic Sans MS" pitchFamily="66" charset="0"/>
              </a:rPr>
            </a:br>
            <a:r>
              <a:rPr lang="ru-RU" sz="1400" dirty="0" smtClean="0">
                <a:latin typeface="Comic Sans MS" pitchFamily="66" charset="0"/>
              </a:rPr>
              <a:t>Кокосовое </a:t>
            </a:r>
            <a:r>
              <a:rPr lang="ru-RU" sz="1400" dirty="0">
                <a:latin typeface="Comic Sans MS" pitchFamily="66" charset="0"/>
              </a:rPr>
              <a:t>масло </a:t>
            </a:r>
            <a:r>
              <a:rPr lang="ru-RU" sz="1400" b="0" dirty="0">
                <a:latin typeface="Comic Sans MS" pitchFamily="66" charset="0"/>
              </a:rPr>
              <a:t>издавна используется в косметике благодаря высокому содержанию витаминов белков и минералов. Оно быстро впитывается и полностью усваивается клетками кожи. Оказывает питательное и противовоспалительное действие. </a:t>
            </a:r>
            <a:br>
              <a:rPr lang="ru-RU" sz="1400" b="0" dirty="0">
                <a:latin typeface="Comic Sans MS" pitchFamily="66" charset="0"/>
              </a:rPr>
            </a:br>
            <a:r>
              <a:rPr lang="ru-RU" sz="1400" b="0" dirty="0" smtClean="0">
                <a:latin typeface="Comic Sans MS" pitchFamily="66" charset="0"/>
              </a:rPr>
              <a:t/>
            </a:r>
            <a:br>
              <a:rPr lang="ru-RU" sz="1400" b="0" dirty="0" smtClean="0">
                <a:latin typeface="Comic Sans MS" pitchFamily="66" charset="0"/>
              </a:rPr>
            </a:br>
            <a:r>
              <a:rPr lang="ru-RU" sz="1400" dirty="0" smtClean="0">
                <a:latin typeface="Comic Sans MS" pitchFamily="66" charset="0"/>
              </a:rPr>
              <a:t>Зародышей </a:t>
            </a:r>
            <a:r>
              <a:rPr lang="ru-RU" sz="1400" dirty="0">
                <a:latin typeface="Comic Sans MS" pitchFamily="66" charset="0"/>
              </a:rPr>
              <a:t>пшеницы</a:t>
            </a:r>
            <a:r>
              <a:rPr lang="ru-RU" sz="1400" b="0" dirty="0">
                <a:latin typeface="Comic Sans MS" pitchFamily="66" charset="0"/>
              </a:rPr>
              <a:t> Идеально подходит людям со зрелой и увядающей кожей, так как обладает регенерирующими свойствами. Прекрасно увлажняет, устраняет сухость, питает, разглаживает морщинки. Укрепляет стенки капилляров, лечит солнечные ожоги. Содержит небольшой фильтр защиты от солнца. Стимулирует обменные процессы, улучшает состояние, как сухой, так и жирной кожи, Обладает большой проникающей способностью и способствует выведению вредных веществ и токсинов. Прекрасно восстанавливает текстуру кожи. Улучшает кровообращение. </a:t>
            </a:r>
            <a:r>
              <a:rPr lang="ru-RU" sz="1400" b="0" dirty="0" smtClean="0">
                <a:latin typeface="Comic Sans MS" pitchFamily="66" charset="0"/>
              </a:rPr>
              <a:t/>
            </a:r>
            <a:br>
              <a:rPr lang="ru-RU" sz="1400" b="0" dirty="0" smtClean="0">
                <a:latin typeface="Comic Sans MS" pitchFamily="66" charset="0"/>
              </a:rPr>
            </a:br>
            <a:r>
              <a:rPr lang="ru-RU" sz="1400" b="0" dirty="0" smtClean="0">
                <a:latin typeface="Comic Sans MS" pitchFamily="66" charset="0"/>
              </a:rPr>
              <a:t/>
            </a:r>
            <a:br>
              <a:rPr lang="ru-RU" sz="1400" b="0" dirty="0" smtClean="0">
                <a:latin typeface="Comic Sans MS" pitchFamily="66" charset="0"/>
              </a:rPr>
            </a:br>
            <a:r>
              <a:rPr lang="ru-RU" sz="1400" dirty="0" smtClean="0">
                <a:latin typeface="Comic Sans MS" pitchFamily="66" charset="0"/>
              </a:rPr>
              <a:t> Примулы вечерне</a:t>
            </a:r>
            <a:r>
              <a:rPr lang="ru-RU" sz="1400" b="0" dirty="0" smtClean="0">
                <a:latin typeface="Comic Sans MS" pitchFamily="66" charset="0"/>
              </a:rPr>
              <a:t>й целебное действие масла усиливается входящим в состав данного продукта витамином Е, который обладает выраженными антиоксидантными свойствами. Это эффективное увлажняющее и смягчающее масло, помогает очистить кожу, вывести пигментные пятна, снять раздражение, разгладить морщинки. Помогает восстановить поврежденную кожу, предотвращает ее старение, делает молодой и красивой. </a:t>
            </a:r>
            <a:endParaRPr lang="ru-RU" sz="1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214282" y="214290"/>
            <a:ext cx="8429684" cy="6429420"/>
          </a:xfrm>
        </p:spPr>
        <p:txBody>
          <a:bodyPr>
            <a:normAutofit fontScale="90000"/>
          </a:bodyPr>
          <a:lstStyle/>
          <a:p>
            <a:r>
              <a:rPr lang="ru-RU" sz="1600" dirty="0" smtClean="0">
                <a:latin typeface="Comic Sans MS" pitchFamily="66" charset="0"/>
              </a:rPr>
              <a:t>Миндальных </a:t>
            </a:r>
            <a:r>
              <a:rPr lang="ru-RU" sz="1600" dirty="0">
                <a:latin typeface="Comic Sans MS" pitchFamily="66" charset="0"/>
              </a:rPr>
              <a:t>косточек </a:t>
            </a:r>
            <a:r>
              <a:rPr lang="ru-RU" sz="1600" b="0" dirty="0">
                <a:latin typeface="Comic Sans MS" pitchFamily="66" charset="0"/>
              </a:rPr>
              <a:t>- омолаживающее, питающее и увлажняющее масло. Возможно применение для всех типов кожи. Содержит витамин Е , который является естественным антиоксидантом, замедляющим старение клеток и устраняющим воспалительные процессы на коже, а так же витамин F, который нормализует функцию сальных желез и предупреждает расширение пор. Придает коже здоровый, красивый цвет, содержит много олеиновой кислоты, благодаря этому, легко впитывается и распределяется по коже. </a:t>
            </a:r>
            <a:br>
              <a:rPr lang="ru-RU" sz="1600" b="0" dirty="0">
                <a:latin typeface="Comic Sans MS" pitchFamily="66" charset="0"/>
              </a:rPr>
            </a:br>
            <a:r>
              <a:rPr lang="ru-RU" sz="1600" b="0" dirty="0" smtClean="0">
                <a:latin typeface="Comic Sans MS" pitchFamily="66" charset="0"/>
              </a:rPr>
              <a:t/>
            </a:r>
            <a:br>
              <a:rPr lang="ru-RU" sz="1600" b="0" dirty="0" smtClean="0">
                <a:latin typeface="Comic Sans MS" pitchFamily="66" charset="0"/>
              </a:rPr>
            </a:br>
            <a:r>
              <a:rPr lang="ru-RU" sz="1600" dirty="0" smtClean="0">
                <a:latin typeface="Comic Sans MS" pitchFamily="66" charset="0"/>
              </a:rPr>
              <a:t>Горчичное </a:t>
            </a:r>
            <a:r>
              <a:rPr lang="ru-RU" sz="1600" dirty="0">
                <a:latin typeface="Comic Sans MS" pitchFamily="66" charset="0"/>
              </a:rPr>
              <a:t>масло </a:t>
            </a:r>
            <a:r>
              <a:rPr lang="ru-RU" sz="1600" b="0" dirty="0">
                <a:latin typeface="Comic Sans MS" pitchFamily="66" charset="0"/>
              </a:rPr>
              <a:t>обладает антисептическим и бактерицидным свойствами, в нем много витаминов А, К и Р. Содержит каротин, обладающий общеукрепляющим действием. </a:t>
            </a:r>
            <a:br>
              <a:rPr lang="ru-RU" sz="1600" b="0" dirty="0">
                <a:latin typeface="Comic Sans MS" pitchFamily="66" charset="0"/>
              </a:rPr>
            </a:br>
            <a:r>
              <a:rPr lang="ru-RU" sz="1600" b="0" dirty="0">
                <a:latin typeface="Comic Sans MS" pitchFamily="66" charset="0"/>
              </a:rPr>
              <a:t>Рекомендуется для любого типа кожи, особенно для сухой, дряблой, увядающей и смешанной. </a:t>
            </a:r>
            <a:br>
              <a:rPr lang="ru-RU" sz="1600" b="0" dirty="0">
                <a:latin typeface="Comic Sans MS" pitchFamily="66" charset="0"/>
              </a:rPr>
            </a:br>
            <a:r>
              <a:rPr lang="ru-RU" sz="1600" b="0" dirty="0">
                <a:latin typeface="Comic Sans MS" pitchFamily="66" charset="0"/>
              </a:rPr>
              <a:t>Хорошо впитываясь, глубоко проникает в клетки кожи, способствует ее очищению, замедляет процессы старения. Обеспечивает нормальную функцию эпителия слизистых и кожных покровов.</a:t>
            </a:r>
            <a:br>
              <a:rPr lang="ru-RU" sz="1600" b="0" dirty="0">
                <a:latin typeface="Comic Sans MS" pitchFamily="66" charset="0"/>
              </a:rPr>
            </a:br>
            <a:r>
              <a:rPr lang="ru-RU" sz="1600" dirty="0">
                <a:latin typeface="Comic Sans MS" pitchFamily="66" charset="0"/>
              </a:rPr>
              <a:t> </a:t>
            </a:r>
            <a:r>
              <a:rPr lang="ru-RU" sz="1600" dirty="0" smtClean="0">
                <a:latin typeface="Comic Sans MS" pitchFamily="66" charset="0"/>
              </a:rPr>
              <a:t/>
            </a:r>
            <a:br>
              <a:rPr lang="ru-RU" sz="1600" dirty="0" smtClean="0">
                <a:latin typeface="Comic Sans MS" pitchFamily="66" charset="0"/>
              </a:rPr>
            </a:br>
            <a:r>
              <a:rPr lang="ru-RU" sz="1600" dirty="0" smtClean="0">
                <a:latin typeface="Comic Sans MS" pitchFamily="66" charset="0"/>
              </a:rPr>
              <a:t>Облепиховое </a:t>
            </a:r>
            <a:r>
              <a:rPr lang="ru-RU" sz="1600" dirty="0">
                <a:latin typeface="Comic Sans MS" pitchFamily="66" charset="0"/>
              </a:rPr>
              <a:t>масло </a:t>
            </a:r>
            <a:r>
              <a:rPr lang="ru-RU" sz="1600" b="0" dirty="0">
                <a:latin typeface="Comic Sans MS" pitchFamily="66" charset="0"/>
              </a:rPr>
              <a:t>способствует повышению тонуса, упругости и эластичности дряблых участков кожи, а также помогает разгладить уже имеющиеся неглубокие морщины на лице.</a:t>
            </a:r>
            <a:br>
              <a:rPr lang="ru-RU" sz="1600" b="0" dirty="0">
                <a:latin typeface="Comic Sans MS" pitchFamily="66" charset="0"/>
              </a:rPr>
            </a:br>
            <a:r>
              <a:rPr lang="ru-RU" sz="1600" b="0" dirty="0">
                <a:latin typeface="Comic Sans MS" pitchFamily="66" charset="0"/>
              </a:rPr>
              <a:t>Обладая замечательным смягчающим, увлажняющим и питательным действием, масло также предотвращает первые признаки старения кожи, и образование ранних морщин. Весьма богатый состав витаминов, и многих других полезных веществ: витамин A, которым особенно богато это масло, и который отвечает за увлажнение и эластичность кожи; витамин E, продлевающий молодость кожи; витамин C, способствующий повышению и сохранению ее упругости, и некоторые другие витамины (B, K,P), играющие также немаловажную роль в поддержании красоты и здоровья нашей кожи лица.</a:t>
            </a:r>
            <a:br>
              <a:rPr lang="ru-RU" sz="1600" b="0" dirty="0">
                <a:latin typeface="Comic Sans MS" pitchFamily="66" charset="0"/>
              </a:rPr>
            </a:br>
            <a:r>
              <a:rPr lang="ru-RU" sz="1600" b="0" dirty="0" smtClean="0">
                <a:latin typeface="Comic Sans MS" pitchFamily="66" charset="0"/>
              </a:rPr>
              <a:t/>
            </a:r>
            <a:br>
              <a:rPr lang="ru-RU" sz="1600" b="0" dirty="0" smtClean="0">
                <a:latin typeface="Comic Sans MS" pitchFamily="66" charset="0"/>
              </a:rPr>
            </a:br>
            <a:r>
              <a:rPr lang="ru-RU" sz="1600" dirty="0" smtClean="0">
                <a:latin typeface="Comic Sans MS" pitchFamily="66" charset="0"/>
              </a:rPr>
              <a:t>Входящие </a:t>
            </a:r>
            <a:r>
              <a:rPr lang="ru-RU" sz="1600" dirty="0">
                <a:latin typeface="Comic Sans MS" pitchFamily="66" charset="0"/>
              </a:rPr>
              <a:t>в состав суфле  сильный аминокислотный минеральный комплекс и гиалуроновая кислота   обеспечат эффективное увлажнение и питание кожи витаминами и микроэлементами, необходимыми для восстановления молодости кожи.</a:t>
            </a:r>
            <a:r>
              <a:rPr lang="ru-RU" sz="1400" dirty="0"/>
              <a:t/>
            </a:r>
            <a:br>
              <a:rPr lang="ru-RU" sz="1400" dirty="0"/>
            </a:br>
            <a:r>
              <a:rPr lang="en-US" sz="1400" dirty="0"/>
              <a:t> </a:t>
            </a:r>
            <a:endParaRPr lang="ru-RU"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142844" y="4714884"/>
            <a:ext cx="4214842" cy="1785950"/>
          </a:xfrm>
        </p:spPr>
        <p:txBody>
          <a:bodyPr>
            <a:normAutofit fontScale="90000"/>
          </a:bodyPr>
          <a:lstStyle/>
          <a:p>
            <a:r>
              <a:rPr lang="ru-RU" sz="1300" dirty="0">
                <a:latin typeface="Comic Sans MS" pitchFamily="66" charset="0"/>
              </a:rPr>
              <a:t>Состав: Соль мертвого моря</a:t>
            </a:r>
            <a:r>
              <a:rPr lang="ru-RU" sz="1100" dirty="0"/>
              <a:t>, </a:t>
            </a:r>
            <a:r>
              <a:rPr lang="ru-RU" sz="1300" b="0" dirty="0">
                <a:latin typeface="Comic Sans MS" pitchFamily="66" charset="0"/>
              </a:rPr>
              <a:t>природная глина </a:t>
            </a:r>
            <a:r>
              <a:rPr lang="ru-RU" sz="1300" b="0" dirty="0" smtClean="0">
                <a:latin typeface="Comic Sans MS" pitchFamily="66" charset="0"/>
              </a:rPr>
              <a:t>белая (</a:t>
            </a:r>
            <a:r>
              <a:rPr lang="ru-RU" sz="1300" b="0" dirty="0">
                <a:latin typeface="Comic Sans MS" pitchFamily="66" charset="0"/>
              </a:rPr>
              <a:t>каолин), глина  зеленая (монтмориллонит), овсяная и рисовая мука, лецитин, витамин Е, витамин С</a:t>
            </a:r>
            <a:br>
              <a:rPr lang="ru-RU" sz="1300" b="0" dirty="0">
                <a:latin typeface="Comic Sans MS" pitchFamily="66" charset="0"/>
              </a:rPr>
            </a:br>
            <a:r>
              <a:rPr lang="ru-RU" sz="1300" dirty="0">
                <a:latin typeface="Comic Sans MS" pitchFamily="66" charset="0"/>
              </a:rPr>
              <a:t>Масла: </a:t>
            </a:r>
            <a:r>
              <a:rPr lang="ru-RU" sz="1300" b="0" dirty="0">
                <a:latin typeface="Comic Sans MS" pitchFamily="66" charset="0"/>
              </a:rPr>
              <a:t>кедра, облепиховое, рыжика (Сamelina sativa), льняное</a:t>
            </a:r>
            <a:br>
              <a:rPr lang="ru-RU" sz="1300" b="0" dirty="0">
                <a:latin typeface="Comic Sans MS" pitchFamily="66" charset="0"/>
              </a:rPr>
            </a:br>
            <a:r>
              <a:rPr lang="ru-RU" sz="1300" dirty="0">
                <a:latin typeface="Comic Sans MS" pitchFamily="66" charset="0"/>
              </a:rPr>
              <a:t>Сок Каланхоэ</a:t>
            </a:r>
            <a:r>
              <a:rPr lang="ru-RU" sz="1300" b="0" dirty="0">
                <a:latin typeface="Comic Sans MS" pitchFamily="66" charset="0"/>
              </a:rPr>
              <a:t/>
            </a:r>
            <a:br>
              <a:rPr lang="ru-RU" sz="1300" b="0" dirty="0">
                <a:latin typeface="Comic Sans MS" pitchFamily="66" charset="0"/>
              </a:rPr>
            </a:br>
            <a:r>
              <a:rPr lang="ru-RU" sz="1300" dirty="0">
                <a:latin typeface="Comic Sans MS" pitchFamily="66" charset="0"/>
              </a:rPr>
              <a:t>Отвары трав</a:t>
            </a:r>
            <a:r>
              <a:rPr lang="ru-RU" sz="1300" b="0" dirty="0">
                <a:latin typeface="Comic Sans MS" pitchFamily="66" charset="0"/>
              </a:rPr>
              <a:t>: Вербены, Гибискуса, Алтея, хвоща</a:t>
            </a:r>
            <a:br>
              <a:rPr lang="ru-RU" sz="1300" b="0" dirty="0">
                <a:latin typeface="Comic Sans MS" pitchFamily="66" charset="0"/>
              </a:rPr>
            </a:br>
            <a:r>
              <a:rPr lang="ru-RU" sz="1300" dirty="0">
                <a:latin typeface="Comic Sans MS" pitchFamily="66" charset="0"/>
              </a:rPr>
              <a:t>Эфирное масло </a:t>
            </a:r>
            <a:r>
              <a:rPr lang="ru-RU" sz="1300" b="0" dirty="0">
                <a:latin typeface="Comic Sans MS" pitchFamily="66" charset="0"/>
              </a:rPr>
              <a:t>мяты и лайма и лимона</a:t>
            </a:r>
            <a:br>
              <a:rPr lang="ru-RU" sz="1300" b="0" dirty="0">
                <a:latin typeface="Comic Sans MS" pitchFamily="66" charset="0"/>
              </a:rPr>
            </a:br>
            <a:r>
              <a:rPr lang="ru-RU" sz="1200" b="0" dirty="0" smtClean="0">
                <a:latin typeface="Comic Sans MS" pitchFamily="66" charset="0"/>
              </a:rPr>
              <a:t>Пилинг</a:t>
            </a:r>
            <a:endParaRPr lang="ru-RU" sz="1200" b="0" dirty="0">
              <a:latin typeface="Comic Sans MS" pitchFamily="66" charset="0"/>
            </a:endParaRPr>
          </a:p>
        </p:txBody>
      </p:sp>
      <p:sp>
        <p:nvSpPr>
          <p:cNvPr id="21" name="Заголовок 5"/>
          <p:cNvSpPr txBox="1">
            <a:spLocks/>
          </p:cNvSpPr>
          <p:nvPr/>
        </p:nvSpPr>
        <p:spPr>
          <a:xfrm>
            <a:off x="4357686" y="4643446"/>
            <a:ext cx="4429156" cy="1857388"/>
          </a:xfrm>
          <a:prstGeom prst="rect">
            <a:avLst/>
          </a:prstGeom>
        </p:spPr>
        <p:txBody>
          <a:bodyPr vert="horz" lIns="91440" tIns="45720" rIns="91440" bIns="45720" rtlCol="0" anchor="b">
            <a:normAutofit fontScale="90000"/>
          </a:bodyPr>
          <a:lstStyle/>
          <a:p>
            <a:r>
              <a:rPr lang="ru-RU" sz="1200" b="1" dirty="0" smtClean="0">
                <a:latin typeface="Comic Sans MS" pitchFamily="66" charset="0"/>
                <a:ea typeface="+mj-ea"/>
                <a:cs typeface="+mj-cs"/>
              </a:rPr>
              <a:t>Состав</a:t>
            </a:r>
            <a:r>
              <a:rPr lang="ru-RU" sz="1100" b="1" dirty="0" smtClean="0">
                <a:latin typeface="Comic Sans MS" pitchFamily="66" charset="0"/>
                <a:ea typeface="+mj-ea"/>
                <a:cs typeface="+mj-cs"/>
              </a:rPr>
              <a:t>: </a:t>
            </a:r>
            <a:r>
              <a:rPr lang="ru-RU" sz="1200" b="1" dirty="0">
                <a:latin typeface="Comic Sans MS" pitchFamily="66" charset="0"/>
                <a:ea typeface="+mj-ea"/>
                <a:cs typeface="+mj-cs"/>
              </a:rPr>
              <a:t>Соль мертвого моря</a:t>
            </a:r>
            <a:r>
              <a:rPr lang="ru-RU" sz="1200" dirty="0">
                <a:latin typeface="Comic Sans MS" pitchFamily="66" charset="0"/>
                <a:ea typeface="+mj-ea"/>
                <a:cs typeface="+mj-cs"/>
              </a:rPr>
              <a:t>,  природная глина </a:t>
            </a:r>
            <a:r>
              <a:rPr lang="ru-RU" sz="1200" dirty="0" smtClean="0">
                <a:latin typeface="Comic Sans MS" pitchFamily="66" charset="0"/>
                <a:ea typeface="+mj-ea"/>
                <a:cs typeface="+mj-cs"/>
              </a:rPr>
              <a:t>белая и розовая (каолин), </a:t>
            </a:r>
            <a:r>
              <a:rPr lang="ru-RU" sz="1200" dirty="0">
                <a:latin typeface="Comic Sans MS" pitchFamily="66" charset="0"/>
                <a:ea typeface="+mj-ea"/>
                <a:cs typeface="+mj-cs"/>
              </a:rPr>
              <a:t>овсяная и рисовая мука, лецитин,  витамин Е, витамин С</a:t>
            </a:r>
          </a:p>
          <a:p>
            <a:r>
              <a:rPr lang="ru-RU" sz="1200" b="1" dirty="0">
                <a:latin typeface="Comic Sans MS" pitchFamily="66" charset="0"/>
                <a:ea typeface="+mj-ea"/>
                <a:cs typeface="+mj-cs"/>
              </a:rPr>
              <a:t>Масла</a:t>
            </a:r>
            <a:r>
              <a:rPr lang="ru-RU" sz="1200" dirty="0">
                <a:latin typeface="Comic Sans MS" pitchFamily="66" charset="0"/>
                <a:ea typeface="+mj-ea"/>
                <a:cs typeface="+mj-cs"/>
              </a:rPr>
              <a:t>:  кедра, облепиховое, рыжика (Сamelina sativa), льняное</a:t>
            </a:r>
          </a:p>
          <a:p>
            <a:r>
              <a:rPr lang="ru-RU" sz="1200" b="1" dirty="0">
                <a:latin typeface="Comic Sans MS" pitchFamily="66" charset="0"/>
                <a:ea typeface="+mj-ea"/>
                <a:cs typeface="+mj-cs"/>
              </a:rPr>
              <a:t>Сок Каланхоэ</a:t>
            </a:r>
          </a:p>
          <a:p>
            <a:r>
              <a:rPr lang="ru-RU" sz="1200" b="1" dirty="0">
                <a:latin typeface="Comic Sans MS" pitchFamily="66" charset="0"/>
                <a:ea typeface="+mj-ea"/>
                <a:cs typeface="+mj-cs"/>
              </a:rPr>
              <a:t>Отвары трав: </a:t>
            </a:r>
            <a:r>
              <a:rPr lang="ru-RU" sz="1200" dirty="0">
                <a:latin typeface="Comic Sans MS" pitchFamily="66" charset="0"/>
                <a:ea typeface="+mj-ea"/>
                <a:cs typeface="+mj-cs"/>
              </a:rPr>
              <a:t>Березовых почек, хмеля, </a:t>
            </a:r>
            <a:r>
              <a:rPr lang="ru-RU" sz="1200" b="1" dirty="0">
                <a:latin typeface="Comic Sans MS" pitchFamily="66" charset="0"/>
                <a:ea typeface="+mj-ea"/>
                <a:cs typeface="+mj-cs"/>
              </a:rPr>
              <a:t>Настой лепестков роз </a:t>
            </a:r>
          </a:p>
          <a:p>
            <a:r>
              <a:rPr lang="ru-RU" sz="1200" b="1" dirty="0">
                <a:latin typeface="Comic Sans MS" pitchFamily="66" charset="0"/>
                <a:ea typeface="+mj-ea"/>
                <a:cs typeface="+mj-cs"/>
              </a:rPr>
              <a:t>Экстракты</a:t>
            </a:r>
            <a:r>
              <a:rPr lang="ru-RU" sz="1200" b="1" dirty="0"/>
              <a:t>: </a:t>
            </a:r>
            <a:r>
              <a:rPr lang="ru-RU" sz="1200" dirty="0">
                <a:latin typeface="Comic Sans MS" pitchFamily="66" charset="0"/>
                <a:ea typeface="+mj-ea"/>
                <a:cs typeface="+mj-cs"/>
              </a:rPr>
              <a:t>кожуры граната, зародышей пшеницы </a:t>
            </a:r>
          </a:p>
          <a:p>
            <a:r>
              <a:rPr lang="ru-RU" sz="1200" b="1" dirty="0">
                <a:latin typeface="Comic Sans MS" pitchFamily="66" charset="0"/>
                <a:ea typeface="+mj-ea"/>
                <a:cs typeface="+mj-cs"/>
              </a:rPr>
              <a:t>Эфирное масло Розы</a:t>
            </a:r>
          </a:p>
          <a:p>
            <a:r>
              <a:rPr lang="ru-RU" sz="1100" dirty="0" smtClean="0">
                <a:latin typeface="Comic Sans MS" pitchFamily="66" charset="0"/>
                <a:ea typeface="+mj-ea"/>
                <a:cs typeface="+mj-cs"/>
              </a:rPr>
              <a:t>Пилинг</a:t>
            </a:r>
            <a:endParaRPr lang="ru-RU" sz="1100" dirty="0">
              <a:latin typeface="Comic Sans MS" pitchFamily="66" charset="0"/>
              <a:ea typeface="+mj-ea"/>
              <a:cs typeface="+mj-cs"/>
            </a:endParaRPr>
          </a:p>
        </p:txBody>
      </p:sp>
      <p:sp>
        <p:nvSpPr>
          <p:cNvPr id="10" name="Заголовок 5"/>
          <p:cNvSpPr txBox="1">
            <a:spLocks/>
          </p:cNvSpPr>
          <p:nvPr/>
        </p:nvSpPr>
        <p:spPr>
          <a:xfrm>
            <a:off x="214282" y="214290"/>
            <a:ext cx="3571900" cy="1571636"/>
          </a:xfrm>
          <a:prstGeom prst="rect">
            <a:avLst/>
          </a:prstGeom>
        </p:spPr>
        <p:txBody>
          <a:bodyPr vert="horz" lIns="91440" tIns="45720" rIns="91440" bIns="45720" rtlCol="0" anchor="b">
            <a:normAutofit fontScale="92500" lnSpcReduction="10000"/>
          </a:bodyPr>
          <a:lstStyle/>
          <a:p>
            <a:pPr lvl="0" algn="ctr">
              <a:spcBef>
                <a:spcPct val="0"/>
              </a:spcBef>
            </a:pPr>
            <a:r>
              <a:rPr kumimoji="0" lang="ru-RU" sz="1800" b="1" i="0" u="none" strike="noStrike" kern="1200" cap="none" spc="0" normalizeH="0" baseline="0" noProof="0" dirty="0" smtClean="0">
                <a:ln>
                  <a:noFill/>
                </a:ln>
                <a:solidFill>
                  <a:schemeClr val="tx1"/>
                </a:solidFill>
                <a:effectLst/>
                <a:uLnTx/>
                <a:uFillTx/>
                <a:latin typeface="Comic Sans MS" pitchFamily="66" charset="0"/>
                <a:ea typeface="+mj-ea"/>
                <a:cs typeface="+mj-cs"/>
              </a:rPr>
              <a:t>Крем-пилинг для умывания МЯТНАЯ НУГА</a:t>
            </a:r>
            <a:r>
              <a:rPr kumimoji="0" lang="ru-RU" sz="1200" b="1" i="0" u="none" strike="noStrike" kern="1200" cap="none" spc="0" normalizeH="0" baseline="0" noProof="0" dirty="0" smtClean="0">
                <a:ln>
                  <a:noFill/>
                </a:ln>
                <a:solidFill>
                  <a:schemeClr val="tx1"/>
                </a:solidFill>
                <a:effectLst/>
                <a:uLnTx/>
                <a:uFillTx/>
                <a:latin typeface="+mj-lt"/>
                <a:ea typeface="+mj-ea"/>
                <a:cs typeface="+mj-cs"/>
              </a:rPr>
              <a:t/>
            </a:r>
            <a:br>
              <a:rPr kumimoji="0" lang="ru-RU" sz="1200" b="1" i="0" u="none" strike="noStrike" kern="1200" cap="none" spc="0" normalizeH="0" baseline="0" noProof="0" dirty="0" smtClean="0">
                <a:ln>
                  <a:noFill/>
                </a:ln>
                <a:solidFill>
                  <a:schemeClr val="tx1"/>
                </a:solidFill>
                <a:effectLst/>
                <a:uLnTx/>
                <a:uFillTx/>
                <a:latin typeface="+mj-lt"/>
                <a:ea typeface="+mj-ea"/>
                <a:cs typeface="+mj-cs"/>
              </a:rPr>
            </a:br>
            <a:r>
              <a:rPr kumimoji="0" lang="ru-RU" sz="1400" b="0" i="0" u="none" strike="noStrike" kern="1200" cap="none" spc="0" normalizeH="0" baseline="0" noProof="0" dirty="0" smtClean="0">
                <a:ln>
                  <a:noFill/>
                </a:ln>
                <a:solidFill>
                  <a:schemeClr val="tx1"/>
                </a:solidFill>
                <a:effectLst/>
                <a:uLnTx/>
                <a:uFillTx/>
                <a:latin typeface="Comic Sans MS" pitchFamily="66" charset="0"/>
                <a:ea typeface="+mj-ea"/>
                <a:cs typeface="+mj-cs"/>
              </a:rPr>
              <a:t>С  освежающим </a:t>
            </a:r>
            <a:r>
              <a:rPr kumimoji="0" lang="ru-RU" sz="1400" b="0" i="0" u="none" strike="noStrike" kern="1200" cap="none" spc="0" normalizeH="0" noProof="0" dirty="0" smtClean="0">
                <a:ln>
                  <a:noFill/>
                </a:ln>
                <a:solidFill>
                  <a:schemeClr val="tx1"/>
                </a:solidFill>
                <a:effectLst/>
                <a:uLnTx/>
                <a:uFillTx/>
                <a:latin typeface="Comic Sans MS" pitchFamily="66" charset="0"/>
                <a:ea typeface="+mj-ea"/>
                <a:cs typeface="+mj-cs"/>
              </a:rPr>
              <a:t>ароматом лимона и мяты!</a:t>
            </a:r>
            <a:r>
              <a:rPr kumimoji="0" lang="ru-RU" sz="1400" b="1"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ru-RU" sz="1400" b="1" i="0" u="none" strike="noStrike" kern="1200" cap="none" spc="0" normalizeH="0" baseline="0" noProof="0" dirty="0" smtClean="0">
                <a:ln>
                  <a:noFill/>
                </a:ln>
                <a:solidFill>
                  <a:schemeClr val="tx1"/>
                </a:solidFill>
                <a:effectLst/>
                <a:uLnTx/>
                <a:uFillTx/>
                <a:latin typeface="Comic Sans MS" pitchFamily="66" charset="0"/>
                <a:ea typeface="+mj-ea"/>
                <a:cs typeface="+mj-cs"/>
              </a:rPr>
            </a:br>
            <a:r>
              <a:rPr lang="ru-RU" sz="1400" dirty="0"/>
              <a:t> </a:t>
            </a:r>
            <a:r>
              <a:rPr lang="ru-RU" sz="1400" b="1" dirty="0">
                <a:latin typeface="Comic Sans MS" pitchFamily="66" charset="0"/>
                <a:ea typeface="+mj-ea"/>
                <a:cs typeface="+mj-cs"/>
              </a:rPr>
              <a:t>Мягко очищает и  сужает поры,  нормализует жировой баланс, обеспечивает матовый цвет кожи </a:t>
            </a:r>
            <a:br>
              <a:rPr lang="ru-RU" sz="1400" b="1" dirty="0">
                <a:latin typeface="Comic Sans MS" pitchFamily="66" charset="0"/>
                <a:ea typeface="+mj-ea"/>
                <a:cs typeface="+mj-cs"/>
              </a:rPr>
            </a:br>
            <a:endParaRPr lang="ru-RU" sz="1400" b="1" dirty="0">
              <a:latin typeface="Comic Sans MS" pitchFamily="66" charset="0"/>
              <a:ea typeface="+mj-ea"/>
              <a:cs typeface="+mj-cs"/>
            </a:endParaRPr>
          </a:p>
        </p:txBody>
      </p:sp>
      <p:sp>
        <p:nvSpPr>
          <p:cNvPr id="11" name="Заголовок 5"/>
          <p:cNvSpPr txBox="1">
            <a:spLocks/>
          </p:cNvSpPr>
          <p:nvPr/>
        </p:nvSpPr>
        <p:spPr>
          <a:xfrm>
            <a:off x="4286248" y="214290"/>
            <a:ext cx="3929090" cy="1500198"/>
          </a:xfrm>
          <a:prstGeom prst="rect">
            <a:avLst/>
          </a:prstGeom>
        </p:spPr>
        <p:txBody>
          <a:bodyPr vert="horz" lIns="91440" tIns="45720" rIns="91440" bIns="45720" rtlCol="0" anchor="b">
            <a:normAutofit fontScale="90000" lnSpcReduction="10000"/>
          </a:bodyPr>
          <a:lstStyle/>
          <a:p>
            <a:pPr algn="ctr"/>
            <a:r>
              <a:rPr lang="ru-RU" sz="2200" b="1" dirty="0">
                <a:latin typeface="Comic Sans MS" pitchFamily="66" charset="0"/>
                <a:ea typeface="+mj-ea"/>
                <a:cs typeface="+mj-cs"/>
              </a:rPr>
              <a:t>Крем-пилинг для умывания </a:t>
            </a:r>
            <a:r>
              <a:rPr lang="ru-RU" sz="2200" b="1" dirty="0" smtClean="0">
                <a:latin typeface="Comic Sans MS" pitchFamily="66" charset="0"/>
                <a:ea typeface="+mj-ea"/>
                <a:cs typeface="+mj-cs"/>
              </a:rPr>
              <a:t>РОЗОВАЯ </a:t>
            </a:r>
            <a:r>
              <a:rPr lang="ru-RU" sz="2200" b="1" dirty="0">
                <a:latin typeface="Comic Sans MS" pitchFamily="66" charset="0"/>
                <a:ea typeface="+mj-ea"/>
                <a:cs typeface="+mj-cs"/>
              </a:rPr>
              <a:t>НУГА</a:t>
            </a:r>
            <a:r>
              <a:rPr kumimoji="0" lang="ru-RU" sz="1200" b="1" i="0" u="none" strike="noStrike" kern="1200" cap="none" spc="0" normalizeH="0" baseline="0" noProof="0" dirty="0" smtClean="0">
                <a:ln>
                  <a:noFill/>
                </a:ln>
                <a:solidFill>
                  <a:schemeClr val="tx1"/>
                </a:solidFill>
                <a:effectLst/>
                <a:uLnTx/>
                <a:uFillTx/>
                <a:latin typeface="+mj-lt"/>
                <a:ea typeface="+mj-ea"/>
                <a:cs typeface="+mj-cs"/>
              </a:rPr>
              <a:t/>
            </a:r>
            <a:br>
              <a:rPr kumimoji="0" lang="ru-RU" sz="1200" b="1" i="0" u="none" strike="noStrike" kern="1200" cap="none" spc="0" normalizeH="0" baseline="0" noProof="0" dirty="0" smtClean="0">
                <a:ln>
                  <a:noFill/>
                </a:ln>
                <a:solidFill>
                  <a:schemeClr val="tx1"/>
                </a:solidFill>
                <a:effectLst/>
                <a:uLnTx/>
                <a:uFillTx/>
                <a:latin typeface="+mj-lt"/>
                <a:ea typeface="+mj-ea"/>
                <a:cs typeface="+mj-cs"/>
              </a:rPr>
            </a:br>
            <a:r>
              <a:rPr lang="ru-RU" sz="1400" dirty="0">
                <a:latin typeface="Comic Sans MS" pitchFamily="66" charset="0"/>
                <a:ea typeface="+mj-ea"/>
                <a:cs typeface="+mj-cs"/>
              </a:rPr>
              <a:t>С нежным ароматом чайной розы! </a:t>
            </a:r>
            <a:br>
              <a:rPr lang="ru-RU" sz="1400" dirty="0">
                <a:latin typeface="Comic Sans MS" pitchFamily="66" charset="0"/>
                <a:ea typeface="+mj-ea"/>
                <a:cs typeface="+mj-cs"/>
              </a:rPr>
            </a:br>
            <a:r>
              <a:rPr lang="ru-RU" dirty="0"/>
              <a:t> </a:t>
            </a:r>
            <a:r>
              <a:rPr lang="ru-RU" sz="1400" b="1" dirty="0">
                <a:latin typeface="Comic Sans MS" pitchFamily="66" charset="0"/>
                <a:ea typeface="+mj-ea"/>
                <a:cs typeface="+mj-cs"/>
              </a:rPr>
              <a:t>Мягко очищает, стимулирует процессы регенерации кожи, синтеза коллагена, коррекции </a:t>
            </a:r>
            <a:r>
              <a:rPr lang="ru-RU" sz="1400" b="1" dirty="0" smtClean="0">
                <a:latin typeface="Comic Sans MS" pitchFamily="66" charset="0"/>
                <a:ea typeface="+mj-ea"/>
                <a:cs typeface="+mj-cs"/>
              </a:rPr>
              <a:t>морщин, </a:t>
            </a:r>
            <a:r>
              <a:rPr lang="en-US" sz="1400" b="1" dirty="0" smtClean="0">
                <a:latin typeface="Comic Sans MS" pitchFamily="66" charset="0"/>
                <a:ea typeface="+mj-ea"/>
                <a:cs typeface="+mj-cs"/>
              </a:rPr>
              <a:t>anti-age </a:t>
            </a:r>
            <a:r>
              <a:rPr lang="ru-RU" sz="1400" b="1" dirty="0" smtClean="0">
                <a:latin typeface="Comic Sans MS" pitchFamily="66" charset="0"/>
                <a:ea typeface="+mj-ea"/>
                <a:cs typeface="+mj-cs"/>
              </a:rPr>
              <a:t>эффект</a:t>
            </a:r>
            <a:endParaRPr lang="ru-RU" sz="1400" b="1" dirty="0">
              <a:latin typeface="Comic Sans MS" pitchFamily="66" charset="0"/>
              <a:ea typeface="+mj-ea"/>
              <a:cs typeface="+mj-cs"/>
            </a:endParaRPr>
          </a:p>
        </p:txBody>
      </p:sp>
      <p:pic>
        <p:nvPicPr>
          <p:cNvPr id="6" name="Рисунок 5" descr="нуга мятная.jpg"/>
          <p:cNvPicPr>
            <a:picLocks noChangeAspect="1"/>
          </p:cNvPicPr>
          <p:nvPr/>
        </p:nvPicPr>
        <p:blipFill>
          <a:blip r:embed="rId2"/>
          <a:stretch>
            <a:fillRect/>
          </a:stretch>
        </p:blipFill>
        <p:spPr>
          <a:xfrm>
            <a:off x="285720" y="1714488"/>
            <a:ext cx="4025900" cy="3022600"/>
          </a:xfrm>
          <a:prstGeom prst="rect">
            <a:avLst/>
          </a:prstGeom>
        </p:spPr>
      </p:pic>
      <p:pic>
        <p:nvPicPr>
          <p:cNvPr id="7" name="Рисунок 6" descr="нуга розовая.jpg"/>
          <p:cNvPicPr>
            <a:picLocks noChangeAspect="1"/>
          </p:cNvPicPr>
          <p:nvPr/>
        </p:nvPicPr>
        <p:blipFill>
          <a:blip r:embed="rId3"/>
          <a:stretch>
            <a:fillRect/>
          </a:stretch>
        </p:blipFill>
        <p:spPr>
          <a:xfrm>
            <a:off x="4429124" y="1714488"/>
            <a:ext cx="4025900" cy="3022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285720" y="4786322"/>
            <a:ext cx="4000528" cy="1643074"/>
          </a:xfrm>
        </p:spPr>
        <p:txBody>
          <a:bodyPr>
            <a:normAutofit fontScale="90000"/>
          </a:bodyPr>
          <a:lstStyle/>
          <a:p>
            <a:pPr>
              <a:buFont typeface="Arial" pitchFamily="34" charset="0"/>
              <a:buChar char="•"/>
            </a:pPr>
            <a:r>
              <a:rPr lang="ru-RU" sz="1200" dirty="0" smtClean="0">
                <a:latin typeface="Comic Sans MS" pitchFamily="66" charset="0"/>
              </a:rPr>
              <a:t>Состав: Соль </a:t>
            </a:r>
            <a:r>
              <a:rPr lang="ru-RU" sz="1200" dirty="0">
                <a:latin typeface="Comic Sans MS" pitchFamily="66" charset="0"/>
              </a:rPr>
              <a:t>мертвого моря</a:t>
            </a:r>
            <a:r>
              <a:rPr lang="ru-RU" sz="1200" b="0" dirty="0">
                <a:latin typeface="Comic Sans MS" pitchFamily="66" charset="0"/>
              </a:rPr>
              <a:t>,  природная </a:t>
            </a:r>
            <a:r>
              <a:rPr lang="ru-RU" sz="1200" b="0" dirty="0" smtClean="0">
                <a:latin typeface="Comic Sans MS" pitchFamily="66" charset="0"/>
              </a:rPr>
              <a:t>белая глина </a:t>
            </a:r>
            <a:r>
              <a:rPr lang="ru-RU" sz="1200" b="0" dirty="0">
                <a:latin typeface="Comic Sans MS" pitchFamily="66" charset="0"/>
              </a:rPr>
              <a:t>(каолин), овсяная и рисовая мука, лецитин, витамин Е, витамин </a:t>
            </a:r>
            <a:r>
              <a:rPr lang="ru-RU" sz="1200" b="0" dirty="0" smtClean="0">
                <a:latin typeface="Comic Sans MS" pitchFamily="66" charset="0"/>
              </a:rPr>
              <a:t>С </a:t>
            </a:r>
            <a:br>
              <a:rPr lang="ru-RU" sz="1200" b="0" dirty="0" smtClean="0">
                <a:latin typeface="Comic Sans MS" pitchFamily="66" charset="0"/>
              </a:rPr>
            </a:br>
            <a:r>
              <a:rPr lang="ru-RU" sz="1200" dirty="0" smtClean="0">
                <a:latin typeface="Comic Sans MS" pitchFamily="66" charset="0"/>
              </a:rPr>
              <a:t>Масла</a:t>
            </a:r>
            <a:r>
              <a:rPr lang="ru-RU" sz="1200" dirty="0">
                <a:latin typeface="Comic Sans MS" pitchFamily="66" charset="0"/>
              </a:rPr>
              <a:t>:</a:t>
            </a:r>
            <a:r>
              <a:rPr lang="ru-RU" sz="1200" b="0" dirty="0">
                <a:latin typeface="Comic Sans MS" pitchFamily="66" charset="0"/>
              </a:rPr>
              <a:t>  кедра, облепиховое, рыжика (Сamelina sativa), </a:t>
            </a:r>
            <a:r>
              <a:rPr lang="ru-RU" sz="1200" b="0" dirty="0" smtClean="0">
                <a:latin typeface="Comic Sans MS" pitchFamily="66" charset="0"/>
              </a:rPr>
              <a:t>льняное, </a:t>
            </a:r>
            <a:br>
              <a:rPr lang="ru-RU" sz="1200" b="0" dirty="0" smtClean="0">
                <a:latin typeface="Comic Sans MS" pitchFamily="66" charset="0"/>
              </a:rPr>
            </a:br>
            <a:r>
              <a:rPr lang="ru-RU" sz="1200" dirty="0" smtClean="0">
                <a:latin typeface="Comic Sans MS" pitchFamily="66" charset="0"/>
              </a:rPr>
              <a:t>Сок </a:t>
            </a:r>
            <a:r>
              <a:rPr lang="ru-RU" sz="1200" dirty="0">
                <a:latin typeface="Comic Sans MS" pitchFamily="66" charset="0"/>
              </a:rPr>
              <a:t>Каланхоэ</a:t>
            </a:r>
            <a:r>
              <a:rPr lang="ru-RU" sz="1200" b="0" dirty="0" smtClean="0">
                <a:latin typeface="Comic Sans MS" pitchFamily="66" charset="0"/>
              </a:rPr>
              <a:t>, </a:t>
            </a:r>
            <a:r>
              <a:rPr lang="ru-RU" sz="1200" dirty="0">
                <a:latin typeface="Comic Sans MS" pitchFamily="66" charset="0"/>
              </a:rPr>
              <a:t>Козье молоко</a:t>
            </a:r>
            <a:r>
              <a:rPr lang="ru-RU" sz="1100" dirty="0"/>
              <a:t/>
            </a:r>
            <a:br>
              <a:rPr lang="ru-RU" sz="1100" dirty="0"/>
            </a:br>
            <a:r>
              <a:rPr lang="ru-RU" sz="1200" dirty="0">
                <a:latin typeface="Comic Sans MS" pitchFamily="66" charset="0"/>
              </a:rPr>
              <a:t>Отвары трав</a:t>
            </a:r>
            <a:r>
              <a:rPr lang="ru-RU" sz="1200" b="0" dirty="0">
                <a:latin typeface="Comic Sans MS" pitchFamily="66" charset="0"/>
              </a:rPr>
              <a:t>: Ромашки, чистотела и цветов липы</a:t>
            </a:r>
            <a:br>
              <a:rPr lang="ru-RU" sz="1200" b="0" dirty="0">
                <a:latin typeface="Comic Sans MS" pitchFamily="66" charset="0"/>
              </a:rPr>
            </a:br>
            <a:r>
              <a:rPr lang="ru-RU" sz="1200" b="0" dirty="0">
                <a:latin typeface="Comic Sans MS" pitchFamily="66" charset="0"/>
              </a:rPr>
              <a:t>Аромамасло Ванили</a:t>
            </a:r>
            <a:br>
              <a:rPr lang="ru-RU" sz="1200" b="0" dirty="0">
                <a:latin typeface="Comic Sans MS" pitchFamily="66" charset="0"/>
              </a:rPr>
            </a:br>
            <a:r>
              <a:rPr lang="ru-RU" sz="1200" b="0" dirty="0" smtClean="0">
                <a:latin typeface="Comic Sans MS" pitchFamily="66" charset="0"/>
              </a:rPr>
              <a:t>пилинг</a:t>
            </a:r>
          </a:p>
        </p:txBody>
      </p:sp>
      <p:sp>
        <p:nvSpPr>
          <p:cNvPr id="21" name="Заголовок 5"/>
          <p:cNvSpPr txBox="1">
            <a:spLocks/>
          </p:cNvSpPr>
          <p:nvPr/>
        </p:nvSpPr>
        <p:spPr>
          <a:xfrm>
            <a:off x="4429124" y="4714884"/>
            <a:ext cx="4429156" cy="1857388"/>
          </a:xfrm>
          <a:prstGeom prst="rect">
            <a:avLst/>
          </a:prstGeom>
        </p:spPr>
        <p:txBody>
          <a:bodyPr vert="horz" lIns="91440" tIns="45720" rIns="91440" bIns="45720" rtlCol="0" anchor="b">
            <a:normAutofit fontScale="90000"/>
          </a:bodyPr>
          <a:lstStyle/>
          <a:p>
            <a:r>
              <a:rPr lang="ru-RU" sz="1200" b="1" dirty="0" smtClean="0">
                <a:latin typeface="Comic Sans MS" pitchFamily="66" charset="0"/>
                <a:ea typeface="+mj-ea"/>
                <a:cs typeface="+mj-cs"/>
              </a:rPr>
              <a:t>Состав</a:t>
            </a:r>
            <a:r>
              <a:rPr lang="ru-RU" sz="1100" b="1" dirty="0" smtClean="0">
                <a:latin typeface="Comic Sans MS" pitchFamily="66" charset="0"/>
                <a:ea typeface="+mj-ea"/>
                <a:cs typeface="+mj-cs"/>
              </a:rPr>
              <a:t>: </a:t>
            </a:r>
            <a:r>
              <a:rPr lang="ru-RU" sz="1200" b="1" dirty="0">
                <a:latin typeface="Comic Sans MS" pitchFamily="66" charset="0"/>
                <a:ea typeface="+mj-ea"/>
                <a:cs typeface="+mj-cs"/>
              </a:rPr>
              <a:t>Соль мертвого моря</a:t>
            </a:r>
            <a:r>
              <a:rPr lang="ru-RU" sz="1200" dirty="0">
                <a:latin typeface="Comic Sans MS" pitchFamily="66" charset="0"/>
                <a:ea typeface="+mj-ea"/>
                <a:cs typeface="+mj-cs"/>
              </a:rPr>
              <a:t>,  природная глина </a:t>
            </a:r>
            <a:r>
              <a:rPr lang="ru-RU" sz="1200" dirty="0" smtClean="0">
                <a:latin typeface="Comic Sans MS" pitchFamily="66" charset="0"/>
                <a:ea typeface="+mj-ea"/>
                <a:cs typeface="+mj-cs"/>
              </a:rPr>
              <a:t>белая и желтая (каолин), </a:t>
            </a:r>
            <a:r>
              <a:rPr lang="ru-RU" sz="1200" dirty="0">
                <a:latin typeface="Comic Sans MS" pitchFamily="66" charset="0"/>
                <a:ea typeface="+mj-ea"/>
                <a:cs typeface="+mj-cs"/>
              </a:rPr>
              <a:t>овсяная и рисовая мука, лецитин,  витамин Е, витамин С</a:t>
            </a:r>
          </a:p>
          <a:p>
            <a:r>
              <a:rPr lang="ru-RU" sz="1200" b="1" dirty="0">
                <a:latin typeface="Comic Sans MS" pitchFamily="66" charset="0"/>
                <a:ea typeface="+mj-ea"/>
                <a:cs typeface="+mj-cs"/>
              </a:rPr>
              <a:t>Масла</a:t>
            </a:r>
            <a:r>
              <a:rPr lang="ru-RU" sz="1200" dirty="0">
                <a:latin typeface="Comic Sans MS" pitchFamily="66" charset="0"/>
                <a:ea typeface="+mj-ea"/>
                <a:cs typeface="+mj-cs"/>
              </a:rPr>
              <a:t>:  кедра, облепиховое, рыжика (Сamelina sativa), льняное</a:t>
            </a:r>
          </a:p>
          <a:p>
            <a:r>
              <a:rPr lang="ru-RU" sz="1200" b="1" dirty="0">
                <a:latin typeface="Comic Sans MS" pitchFamily="66" charset="0"/>
                <a:ea typeface="+mj-ea"/>
                <a:cs typeface="+mj-cs"/>
              </a:rPr>
              <a:t>Сок Каланхоэ</a:t>
            </a:r>
          </a:p>
          <a:p>
            <a:r>
              <a:rPr lang="ru-RU" sz="1200" b="1" dirty="0">
                <a:latin typeface="Comic Sans MS" pitchFamily="66" charset="0"/>
                <a:ea typeface="+mj-ea"/>
                <a:cs typeface="+mj-cs"/>
              </a:rPr>
              <a:t>Отвары трав:</a:t>
            </a:r>
            <a:r>
              <a:rPr lang="ru-RU" sz="1200" dirty="0">
                <a:latin typeface="Comic Sans MS" pitchFamily="66" charset="0"/>
                <a:ea typeface="+mj-ea"/>
                <a:cs typeface="+mj-cs"/>
              </a:rPr>
              <a:t> мелисы и шафрана</a:t>
            </a:r>
          </a:p>
          <a:p>
            <a:r>
              <a:rPr lang="ru-RU" sz="1200" b="1" dirty="0">
                <a:latin typeface="Comic Sans MS" pitchFamily="66" charset="0"/>
                <a:ea typeface="+mj-ea"/>
                <a:cs typeface="+mj-cs"/>
              </a:rPr>
              <a:t>Экстракты</a:t>
            </a:r>
            <a:r>
              <a:rPr lang="ru-RU" sz="1200" dirty="0">
                <a:latin typeface="Comic Sans MS" pitchFamily="66" charset="0"/>
                <a:ea typeface="+mj-ea"/>
                <a:cs typeface="+mj-cs"/>
              </a:rPr>
              <a:t>: цедры лимона и грейпфрута, примулы вечерней</a:t>
            </a:r>
          </a:p>
          <a:p>
            <a:r>
              <a:rPr lang="ru-RU" sz="1200" b="1" dirty="0">
                <a:latin typeface="Comic Sans MS" pitchFamily="66" charset="0"/>
                <a:ea typeface="+mj-ea"/>
                <a:cs typeface="+mj-cs"/>
              </a:rPr>
              <a:t>Эфирное масло </a:t>
            </a:r>
            <a:r>
              <a:rPr lang="ru-RU" sz="1200" dirty="0">
                <a:latin typeface="Comic Sans MS" pitchFamily="66" charset="0"/>
                <a:ea typeface="+mj-ea"/>
                <a:cs typeface="+mj-cs"/>
              </a:rPr>
              <a:t>апельсина и корицы</a:t>
            </a:r>
          </a:p>
          <a:p>
            <a:r>
              <a:rPr lang="ru-RU" sz="1200" dirty="0" err="1" smtClean="0">
                <a:latin typeface="Comic Sans MS" pitchFamily="66" charset="0"/>
                <a:ea typeface="+mj-ea"/>
                <a:cs typeface="+mj-cs"/>
              </a:rPr>
              <a:t>Пиллинг</a:t>
            </a:r>
            <a:endParaRPr lang="ru-RU" sz="1200" dirty="0">
              <a:latin typeface="Comic Sans MS" pitchFamily="66" charset="0"/>
              <a:ea typeface="+mj-ea"/>
              <a:cs typeface="+mj-cs"/>
            </a:endParaRPr>
          </a:p>
        </p:txBody>
      </p:sp>
      <p:sp>
        <p:nvSpPr>
          <p:cNvPr id="10" name="Заголовок 5"/>
          <p:cNvSpPr txBox="1">
            <a:spLocks/>
          </p:cNvSpPr>
          <p:nvPr/>
        </p:nvSpPr>
        <p:spPr>
          <a:xfrm>
            <a:off x="214282" y="214290"/>
            <a:ext cx="3571900" cy="1571636"/>
          </a:xfrm>
          <a:prstGeom prst="rect">
            <a:avLst/>
          </a:prstGeom>
        </p:spPr>
        <p:txBody>
          <a:bodyPr vert="horz" lIns="91440" tIns="45720" rIns="91440" bIns="45720" rtlCol="0" anchor="b">
            <a:normAutofit lnSpcReduction="10000"/>
          </a:bodyPr>
          <a:lstStyle/>
          <a:p>
            <a:pPr lvl="0" algn="ctr">
              <a:spcBef>
                <a:spcPct val="0"/>
              </a:spcBef>
            </a:pPr>
            <a:r>
              <a:rPr kumimoji="0" lang="ru-RU" sz="1800" b="1" i="0" u="none" strike="noStrike" kern="1200" cap="none" spc="0" normalizeH="0" baseline="0" noProof="0" dirty="0" smtClean="0">
                <a:ln>
                  <a:noFill/>
                </a:ln>
                <a:solidFill>
                  <a:schemeClr val="tx1"/>
                </a:solidFill>
                <a:effectLst/>
                <a:uLnTx/>
                <a:uFillTx/>
                <a:latin typeface="Comic Sans MS" pitchFamily="66" charset="0"/>
                <a:ea typeface="+mj-ea"/>
                <a:cs typeface="+mj-cs"/>
              </a:rPr>
              <a:t>Крем-пилинг для умывания СЛИВОЧНАЯ НУГА</a:t>
            </a:r>
            <a:r>
              <a:rPr kumimoji="0" lang="ru-RU" sz="1200" b="1" i="0" u="none" strike="noStrike" kern="1200" cap="none" spc="0" normalizeH="0" baseline="0" noProof="0" dirty="0" smtClean="0">
                <a:ln>
                  <a:noFill/>
                </a:ln>
                <a:solidFill>
                  <a:schemeClr val="tx1"/>
                </a:solidFill>
                <a:effectLst/>
                <a:uLnTx/>
                <a:uFillTx/>
                <a:latin typeface="+mj-lt"/>
                <a:ea typeface="+mj-ea"/>
                <a:cs typeface="+mj-cs"/>
              </a:rPr>
              <a:t/>
            </a:r>
            <a:br>
              <a:rPr kumimoji="0" lang="ru-RU" sz="1200" b="1" i="0" u="none" strike="noStrike" kern="1200" cap="none" spc="0" normalizeH="0" baseline="0" noProof="0" dirty="0" smtClean="0">
                <a:ln>
                  <a:noFill/>
                </a:ln>
                <a:solidFill>
                  <a:schemeClr val="tx1"/>
                </a:solidFill>
                <a:effectLst/>
                <a:uLnTx/>
                <a:uFillTx/>
                <a:latin typeface="+mj-lt"/>
                <a:ea typeface="+mj-ea"/>
                <a:cs typeface="+mj-cs"/>
              </a:rPr>
            </a:br>
            <a:r>
              <a:rPr kumimoji="0" lang="ru-RU" sz="1200" b="0" i="0" u="none" strike="noStrike" kern="1200" cap="none" spc="0" normalizeH="0" baseline="0" noProof="0" dirty="0" smtClean="0">
                <a:ln>
                  <a:noFill/>
                </a:ln>
                <a:solidFill>
                  <a:schemeClr val="tx1"/>
                </a:solidFill>
                <a:effectLst/>
                <a:uLnTx/>
                <a:uFillTx/>
                <a:latin typeface="Comic Sans MS" pitchFamily="66" charset="0"/>
                <a:ea typeface="+mj-ea"/>
                <a:cs typeface="+mj-cs"/>
              </a:rPr>
              <a:t>Со</a:t>
            </a:r>
            <a:r>
              <a:rPr kumimoji="0" lang="ru-RU" sz="1200" b="0" i="0" u="none" strike="noStrike" kern="1200" cap="none" spc="0" normalizeH="0" noProof="0" dirty="0" smtClean="0">
                <a:ln>
                  <a:noFill/>
                </a:ln>
                <a:solidFill>
                  <a:schemeClr val="tx1"/>
                </a:solidFill>
                <a:effectLst/>
                <a:uLnTx/>
                <a:uFillTx/>
                <a:latin typeface="Comic Sans MS" pitchFamily="66" charset="0"/>
                <a:ea typeface="+mj-ea"/>
                <a:cs typeface="+mj-cs"/>
              </a:rPr>
              <a:t> сладким ванильно-сливочным ароматом</a:t>
            </a:r>
            <a:r>
              <a:rPr kumimoji="0" lang="ru-RU" sz="1200" b="0" i="0" u="none" strike="noStrike" kern="1200" cap="none" spc="0" normalizeH="0" baseline="0" noProof="0" dirty="0" smtClean="0">
                <a:ln>
                  <a:noFill/>
                </a:ln>
                <a:solidFill>
                  <a:schemeClr val="tx1"/>
                </a:solidFill>
                <a:effectLst/>
                <a:uLnTx/>
                <a:uFillTx/>
                <a:latin typeface="Comic Sans MS" pitchFamily="66" charset="0"/>
                <a:ea typeface="+mj-ea"/>
                <a:cs typeface="+mj-cs"/>
              </a:rPr>
              <a:t>! </a:t>
            </a:r>
            <a:r>
              <a:rPr kumimoji="0" lang="ru-RU" sz="1400" b="1"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ru-RU" sz="1400" b="1" i="0" u="none" strike="noStrike" kern="1200" cap="none" spc="0" normalizeH="0" baseline="0" noProof="0" dirty="0" smtClean="0">
                <a:ln>
                  <a:noFill/>
                </a:ln>
                <a:solidFill>
                  <a:schemeClr val="tx1"/>
                </a:solidFill>
                <a:effectLst/>
                <a:uLnTx/>
                <a:uFillTx/>
                <a:latin typeface="Comic Sans MS" pitchFamily="66" charset="0"/>
                <a:ea typeface="+mj-ea"/>
                <a:cs typeface="+mj-cs"/>
              </a:rPr>
            </a:br>
            <a:r>
              <a:rPr lang="ru-RU" sz="1400" b="1" dirty="0">
                <a:latin typeface="Comic Sans MS" pitchFamily="66" charset="0"/>
                <a:ea typeface="+mj-ea"/>
                <a:cs typeface="+mj-cs"/>
              </a:rPr>
              <a:t>Мягко очищает, увлажняет и питает кожу, снимает шелушение и раздражение</a:t>
            </a:r>
            <a:r>
              <a:rPr kumimoji="0" lang="ru-RU" sz="1200" b="1"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ru-RU" sz="1200" b="1" i="0" u="none" strike="noStrike" kern="1200" cap="none" spc="0" normalizeH="0" baseline="0" noProof="0" dirty="0" smtClean="0">
                <a:ln>
                  <a:noFill/>
                </a:ln>
                <a:solidFill>
                  <a:schemeClr val="tx1"/>
                </a:solidFill>
                <a:effectLst/>
                <a:uLnTx/>
                <a:uFillTx/>
                <a:latin typeface="Comic Sans MS" pitchFamily="66" charset="0"/>
                <a:ea typeface="+mj-ea"/>
                <a:cs typeface="+mj-cs"/>
              </a:rPr>
            </a:br>
            <a:endParaRPr kumimoji="0" lang="ru-RU" sz="12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sp>
        <p:nvSpPr>
          <p:cNvPr id="11" name="Заголовок 5"/>
          <p:cNvSpPr txBox="1">
            <a:spLocks/>
          </p:cNvSpPr>
          <p:nvPr/>
        </p:nvSpPr>
        <p:spPr>
          <a:xfrm>
            <a:off x="4286248" y="214290"/>
            <a:ext cx="3929090" cy="1500198"/>
          </a:xfrm>
          <a:prstGeom prst="rect">
            <a:avLst/>
          </a:prstGeom>
        </p:spPr>
        <p:txBody>
          <a:bodyPr vert="horz" lIns="91440" tIns="45720" rIns="91440" bIns="45720" rtlCol="0" anchor="b">
            <a:normAutofit fontScale="90000" lnSpcReduction="20000"/>
          </a:bodyPr>
          <a:lstStyle/>
          <a:p>
            <a:pPr algn="ctr"/>
            <a:r>
              <a:rPr lang="ru-RU" sz="2200" b="1" dirty="0">
                <a:latin typeface="Comic Sans MS" pitchFamily="66" charset="0"/>
                <a:ea typeface="+mj-ea"/>
                <a:cs typeface="+mj-cs"/>
              </a:rPr>
              <a:t>Крем-пилинг для умывания </a:t>
            </a:r>
            <a:r>
              <a:rPr lang="ru-RU" sz="2200" b="1" dirty="0" smtClean="0">
                <a:latin typeface="Comic Sans MS" pitchFamily="66" charset="0"/>
                <a:ea typeface="+mj-ea"/>
                <a:cs typeface="+mj-cs"/>
              </a:rPr>
              <a:t>СОЛНЕЧНАЯ </a:t>
            </a:r>
            <a:r>
              <a:rPr lang="ru-RU" sz="2200" b="1" dirty="0">
                <a:latin typeface="Comic Sans MS" pitchFamily="66" charset="0"/>
                <a:ea typeface="+mj-ea"/>
                <a:cs typeface="+mj-cs"/>
              </a:rPr>
              <a:t>НУГА</a:t>
            </a:r>
            <a:r>
              <a:rPr kumimoji="0" lang="ru-RU" sz="1200" b="1" i="0" u="none" strike="noStrike" kern="1200" cap="none" spc="0" normalizeH="0" baseline="0" noProof="0" dirty="0" smtClean="0">
                <a:ln>
                  <a:noFill/>
                </a:ln>
                <a:solidFill>
                  <a:schemeClr val="tx1"/>
                </a:solidFill>
                <a:effectLst/>
                <a:uLnTx/>
                <a:uFillTx/>
                <a:latin typeface="+mj-lt"/>
                <a:ea typeface="+mj-ea"/>
                <a:cs typeface="+mj-cs"/>
              </a:rPr>
              <a:t/>
            </a:r>
            <a:br>
              <a:rPr kumimoji="0" lang="ru-RU" sz="1200" b="1" i="0" u="none" strike="noStrike" kern="1200" cap="none" spc="0" normalizeH="0" baseline="0" noProof="0" dirty="0" smtClean="0">
                <a:ln>
                  <a:noFill/>
                </a:ln>
                <a:solidFill>
                  <a:schemeClr val="tx1"/>
                </a:solidFill>
                <a:effectLst/>
                <a:uLnTx/>
                <a:uFillTx/>
                <a:latin typeface="+mj-lt"/>
                <a:ea typeface="+mj-ea"/>
                <a:cs typeface="+mj-cs"/>
              </a:rPr>
            </a:br>
            <a:r>
              <a:rPr lang="ru-RU" sz="1600" dirty="0" smtClean="0">
                <a:latin typeface="Comic Sans MS" pitchFamily="66" charset="0"/>
                <a:ea typeface="+mj-ea"/>
                <a:cs typeface="+mj-cs"/>
              </a:rPr>
              <a:t>С сочным цитрусовым </a:t>
            </a:r>
            <a:r>
              <a:rPr lang="ru-RU" sz="1600" dirty="0">
                <a:latin typeface="Comic Sans MS" pitchFamily="66" charset="0"/>
                <a:ea typeface="+mj-ea"/>
                <a:cs typeface="+mj-cs"/>
              </a:rPr>
              <a:t>ароматом грейпфрута и апельсина! </a:t>
            </a:r>
            <a:r>
              <a:rPr kumimoji="0" lang="ru-RU" sz="1800" b="1"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ru-RU" sz="1800" b="1" i="0" u="none" strike="noStrike" kern="1200" cap="none" spc="0" normalizeH="0" baseline="0" noProof="0" dirty="0" smtClean="0">
                <a:ln>
                  <a:noFill/>
                </a:ln>
                <a:solidFill>
                  <a:schemeClr val="tx1"/>
                </a:solidFill>
                <a:effectLst/>
                <a:uLnTx/>
                <a:uFillTx/>
                <a:latin typeface="Comic Sans MS" pitchFamily="66" charset="0"/>
                <a:ea typeface="+mj-ea"/>
                <a:cs typeface="+mj-cs"/>
              </a:rPr>
            </a:br>
            <a:r>
              <a:rPr lang="ru-RU" dirty="0"/>
              <a:t> </a:t>
            </a:r>
            <a:r>
              <a:rPr lang="ru-RU" sz="1600" b="1" dirty="0">
                <a:latin typeface="Comic Sans MS" pitchFamily="66" charset="0"/>
                <a:ea typeface="+mj-ea"/>
                <a:cs typeface="+mj-cs"/>
              </a:rPr>
              <a:t>Мягко очищает, улучшает цвет и состояние кожи, освежает и питает</a:t>
            </a:r>
            <a:br>
              <a:rPr lang="ru-RU" sz="1600" b="1" dirty="0">
                <a:latin typeface="Comic Sans MS" pitchFamily="66" charset="0"/>
                <a:ea typeface="+mj-ea"/>
                <a:cs typeface="+mj-cs"/>
              </a:rPr>
            </a:br>
            <a:endParaRPr lang="ru-RU" sz="1600" b="1" dirty="0">
              <a:latin typeface="Comic Sans MS" pitchFamily="66" charset="0"/>
              <a:ea typeface="+mj-ea"/>
              <a:cs typeface="+mj-cs"/>
            </a:endParaRPr>
          </a:p>
        </p:txBody>
      </p:sp>
      <p:pic>
        <p:nvPicPr>
          <p:cNvPr id="6" name="Рисунок 5" descr="нуга солнечная.jpg"/>
          <p:cNvPicPr>
            <a:picLocks noChangeAspect="1"/>
          </p:cNvPicPr>
          <p:nvPr/>
        </p:nvPicPr>
        <p:blipFill>
          <a:blip r:embed="rId2"/>
          <a:stretch>
            <a:fillRect/>
          </a:stretch>
        </p:blipFill>
        <p:spPr>
          <a:xfrm>
            <a:off x="4429124" y="1643050"/>
            <a:ext cx="4025900" cy="3022600"/>
          </a:xfrm>
          <a:prstGeom prst="rect">
            <a:avLst/>
          </a:prstGeom>
        </p:spPr>
      </p:pic>
      <p:pic>
        <p:nvPicPr>
          <p:cNvPr id="7" name="Рисунок 6" descr="нуга сливочная.jpg"/>
          <p:cNvPicPr>
            <a:picLocks noChangeAspect="1"/>
          </p:cNvPicPr>
          <p:nvPr/>
        </p:nvPicPr>
        <p:blipFill>
          <a:blip r:embed="rId3"/>
          <a:stretch>
            <a:fillRect/>
          </a:stretch>
        </p:blipFill>
        <p:spPr>
          <a:xfrm>
            <a:off x="285720" y="1643050"/>
            <a:ext cx="4025900" cy="3022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285720" y="4714884"/>
            <a:ext cx="4000528" cy="1857388"/>
          </a:xfrm>
        </p:spPr>
        <p:txBody>
          <a:bodyPr>
            <a:normAutofit fontScale="90000"/>
          </a:bodyPr>
          <a:lstStyle/>
          <a:p>
            <a:r>
              <a:rPr lang="ru-RU" sz="1200" dirty="0" smtClean="0">
                <a:latin typeface="Comic Sans MS" pitchFamily="66" charset="0"/>
              </a:rPr>
              <a:t>Состав: Соль </a:t>
            </a:r>
            <a:r>
              <a:rPr lang="ru-RU" sz="1200" dirty="0">
                <a:latin typeface="Comic Sans MS" pitchFamily="66" charset="0"/>
              </a:rPr>
              <a:t>мертвого моря</a:t>
            </a:r>
            <a:r>
              <a:rPr lang="ru-RU" sz="1200" b="0" dirty="0">
                <a:latin typeface="Comic Sans MS" pitchFamily="66" charset="0"/>
              </a:rPr>
              <a:t>,  природная </a:t>
            </a:r>
            <a:r>
              <a:rPr lang="ru-RU" sz="1200" b="0" dirty="0" smtClean="0">
                <a:latin typeface="Comic Sans MS" pitchFamily="66" charset="0"/>
              </a:rPr>
              <a:t>белая и желтая глина </a:t>
            </a:r>
            <a:r>
              <a:rPr lang="ru-RU" sz="1200" b="0" dirty="0">
                <a:latin typeface="Comic Sans MS" pitchFamily="66" charset="0"/>
              </a:rPr>
              <a:t>(каолин), овсяная и рисовая мука, лецитин, витамин Е, витамин </a:t>
            </a:r>
            <a:r>
              <a:rPr lang="ru-RU" sz="1200" b="0" dirty="0" smtClean="0">
                <a:latin typeface="Comic Sans MS" pitchFamily="66" charset="0"/>
              </a:rPr>
              <a:t>С </a:t>
            </a:r>
            <a:br>
              <a:rPr lang="ru-RU" sz="1200" b="0" dirty="0" smtClean="0">
                <a:latin typeface="Comic Sans MS" pitchFamily="66" charset="0"/>
              </a:rPr>
            </a:br>
            <a:r>
              <a:rPr lang="ru-RU" sz="1200" dirty="0" smtClean="0">
                <a:latin typeface="Comic Sans MS" pitchFamily="66" charset="0"/>
              </a:rPr>
              <a:t>Масла</a:t>
            </a:r>
            <a:r>
              <a:rPr lang="ru-RU" sz="1200" dirty="0">
                <a:latin typeface="Comic Sans MS" pitchFamily="66" charset="0"/>
              </a:rPr>
              <a:t>:</a:t>
            </a:r>
            <a:r>
              <a:rPr lang="ru-RU" sz="1200" b="0" dirty="0">
                <a:latin typeface="Comic Sans MS" pitchFamily="66" charset="0"/>
              </a:rPr>
              <a:t>  кедра, облепиховое, рыжика (Сamelina sativa), </a:t>
            </a:r>
            <a:r>
              <a:rPr lang="ru-RU" sz="1200" b="0" dirty="0" smtClean="0">
                <a:latin typeface="Comic Sans MS" pitchFamily="66" charset="0"/>
              </a:rPr>
              <a:t>льняное, </a:t>
            </a:r>
            <a:br>
              <a:rPr lang="ru-RU" sz="1200" b="0" dirty="0" smtClean="0">
                <a:latin typeface="Comic Sans MS" pitchFamily="66" charset="0"/>
              </a:rPr>
            </a:br>
            <a:r>
              <a:rPr lang="ru-RU" sz="1200" dirty="0" smtClean="0">
                <a:latin typeface="Comic Sans MS" pitchFamily="66" charset="0"/>
              </a:rPr>
              <a:t>Сок Каланхоэ</a:t>
            </a:r>
            <a:r>
              <a:rPr lang="ru-RU" sz="1200" b="0" dirty="0" smtClean="0">
                <a:latin typeface="Comic Sans MS" pitchFamily="66" charset="0"/>
              </a:rPr>
              <a:t>, </a:t>
            </a:r>
            <a:br>
              <a:rPr lang="ru-RU" sz="1200" b="0" dirty="0" smtClean="0">
                <a:latin typeface="Comic Sans MS" pitchFamily="66" charset="0"/>
              </a:rPr>
            </a:br>
            <a:r>
              <a:rPr lang="ru-RU" sz="1200" dirty="0">
                <a:latin typeface="Comic Sans MS" pitchFamily="66" charset="0"/>
              </a:rPr>
              <a:t>Какао порошок, Козье молоко</a:t>
            </a:r>
            <a:r>
              <a:rPr lang="ru-RU" sz="1200" b="0" dirty="0">
                <a:latin typeface="Comic Sans MS" pitchFamily="66" charset="0"/>
              </a:rPr>
              <a:t/>
            </a:r>
            <a:br>
              <a:rPr lang="ru-RU" sz="1200" b="0" dirty="0">
                <a:latin typeface="Comic Sans MS" pitchFamily="66" charset="0"/>
              </a:rPr>
            </a:br>
            <a:r>
              <a:rPr lang="ru-RU" sz="1200" dirty="0" smtClean="0">
                <a:latin typeface="Comic Sans MS" pitchFamily="66" charset="0"/>
              </a:rPr>
              <a:t>Экстракты: </a:t>
            </a:r>
            <a:r>
              <a:rPr lang="ru-RU" sz="1200" b="0" dirty="0">
                <a:latin typeface="Comic Sans MS" pitchFamily="66" charset="0"/>
              </a:rPr>
              <a:t>Гинго Билоба, клюквы, лиственницы, косточки винограда</a:t>
            </a:r>
            <a:r>
              <a:rPr lang="ru-RU" sz="1100" dirty="0"/>
              <a:t/>
            </a:r>
            <a:br>
              <a:rPr lang="ru-RU" sz="1100" dirty="0"/>
            </a:br>
            <a:r>
              <a:rPr lang="ru-RU" sz="1200" b="0" dirty="0" smtClean="0">
                <a:latin typeface="Comic Sans MS" pitchFamily="66" charset="0"/>
              </a:rPr>
              <a:t>пилинг</a:t>
            </a:r>
          </a:p>
        </p:txBody>
      </p:sp>
      <p:sp>
        <p:nvSpPr>
          <p:cNvPr id="10" name="Заголовок 5"/>
          <p:cNvSpPr txBox="1">
            <a:spLocks/>
          </p:cNvSpPr>
          <p:nvPr/>
        </p:nvSpPr>
        <p:spPr>
          <a:xfrm>
            <a:off x="214282" y="214290"/>
            <a:ext cx="3571900" cy="1571636"/>
          </a:xfrm>
          <a:prstGeom prst="rect">
            <a:avLst/>
          </a:prstGeom>
        </p:spPr>
        <p:txBody>
          <a:bodyPr vert="horz" lIns="91440" tIns="45720" rIns="91440" bIns="45720" rtlCol="0" anchor="b">
            <a:normAutofit lnSpcReduction="10000"/>
          </a:bodyPr>
          <a:lstStyle/>
          <a:p>
            <a:pPr lvl="0" algn="ctr">
              <a:spcBef>
                <a:spcPct val="0"/>
              </a:spcBef>
            </a:pPr>
            <a:r>
              <a:rPr kumimoji="0" lang="ru-RU" sz="1800" b="1" i="0" u="none" strike="noStrike" kern="1200" cap="none" spc="0" normalizeH="0" baseline="0" noProof="0" dirty="0" smtClean="0">
                <a:ln>
                  <a:noFill/>
                </a:ln>
                <a:solidFill>
                  <a:schemeClr val="tx1"/>
                </a:solidFill>
                <a:effectLst/>
                <a:uLnTx/>
                <a:uFillTx/>
                <a:latin typeface="Comic Sans MS" pitchFamily="66" charset="0"/>
                <a:ea typeface="+mj-ea"/>
                <a:cs typeface="+mj-cs"/>
              </a:rPr>
              <a:t>Крем-пилинг для умывания ШОКОЛАДНАЯ НУГА</a:t>
            </a:r>
            <a:r>
              <a:rPr kumimoji="0" lang="ru-RU" sz="1200" b="1" i="0" u="none" strike="noStrike" kern="1200" cap="none" spc="0" normalizeH="0" baseline="0" noProof="0" dirty="0" smtClean="0">
                <a:ln>
                  <a:noFill/>
                </a:ln>
                <a:solidFill>
                  <a:schemeClr val="tx1"/>
                </a:solidFill>
                <a:effectLst/>
                <a:uLnTx/>
                <a:uFillTx/>
                <a:latin typeface="+mj-lt"/>
                <a:ea typeface="+mj-ea"/>
                <a:cs typeface="+mj-cs"/>
              </a:rPr>
              <a:t/>
            </a:r>
            <a:br>
              <a:rPr kumimoji="0" lang="ru-RU" sz="1200" b="1" i="0" u="none" strike="noStrike" kern="1200" cap="none" spc="0" normalizeH="0" baseline="0" noProof="0" dirty="0" smtClean="0">
                <a:ln>
                  <a:noFill/>
                </a:ln>
                <a:solidFill>
                  <a:schemeClr val="tx1"/>
                </a:solidFill>
                <a:effectLst/>
                <a:uLnTx/>
                <a:uFillTx/>
                <a:latin typeface="+mj-lt"/>
                <a:ea typeface="+mj-ea"/>
                <a:cs typeface="+mj-cs"/>
              </a:rPr>
            </a:br>
            <a:r>
              <a:rPr kumimoji="0" lang="ru-RU" sz="1400" b="0" i="0" u="none" strike="noStrike" kern="1200" cap="none" spc="0" normalizeH="0" baseline="0" noProof="0" dirty="0" smtClean="0">
                <a:ln>
                  <a:noFill/>
                </a:ln>
                <a:solidFill>
                  <a:schemeClr val="tx1"/>
                </a:solidFill>
                <a:effectLst/>
                <a:uLnTx/>
                <a:uFillTx/>
                <a:latin typeface="Comic Sans MS" pitchFamily="66" charset="0"/>
                <a:ea typeface="+mj-ea"/>
                <a:cs typeface="+mj-cs"/>
              </a:rPr>
              <a:t>С аппетитным ароматом молочного ШОКОЛАДА! </a:t>
            </a:r>
            <a:r>
              <a:rPr kumimoji="0" lang="ru-RU" sz="1400" b="1"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ru-RU" sz="1400" b="1" i="0" u="none" strike="noStrike" kern="1200" cap="none" spc="0" normalizeH="0" baseline="0" noProof="0" dirty="0" smtClean="0">
                <a:ln>
                  <a:noFill/>
                </a:ln>
                <a:solidFill>
                  <a:schemeClr val="tx1"/>
                </a:solidFill>
                <a:effectLst/>
                <a:uLnTx/>
                <a:uFillTx/>
                <a:latin typeface="Comic Sans MS" pitchFamily="66" charset="0"/>
                <a:ea typeface="+mj-ea"/>
                <a:cs typeface="+mj-cs"/>
              </a:rPr>
            </a:br>
            <a:r>
              <a:rPr lang="ru-RU" sz="1400" b="1" dirty="0">
                <a:latin typeface="Comic Sans MS" pitchFamily="66" charset="0"/>
                <a:ea typeface="+mj-ea"/>
                <a:cs typeface="+mj-cs"/>
              </a:rPr>
              <a:t>Мягкое очищение, антиоксидантная защита, предупреждение старения</a:t>
            </a:r>
            <a:r>
              <a:rPr kumimoji="0" lang="ru-RU" sz="1200" b="1" i="0" u="none" strike="noStrike" kern="1200" cap="none" spc="0" normalizeH="0" baseline="0" noProof="0" dirty="0" smtClean="0">
                <a:ln>
                  <a:noFill/>
                </a:ln>
                <a:solidFill>
                  <a:schemeClr val="tx1"/>
                </a:solidFill>
                <a:effectLst/>
                <a:uLnTx/>
                <a:uFillTx/>
                <a:latin typeface="Comic Sans MS" pitchFamily="66" charset="0"/>
                <a:ea typeface="+mj-ea"/>
                <a:cs typeface="+mj-cs"/>
              </a:rPr>
              <a:t/>
            </a:r>
            <a:br>
              <a:rPr kumimoji="0" lang="ru-RU" sz="1200" b="1" i="0" u="none" strike="noStrike" kern="1200" cap="none" spc="0" normalizeH="0" baseline="0" noProof="0" dirty="0" smtClean="0">
                <a:ln>
                  <a:noFill/>
                </a:ln>
                <a:solidFill>
                  <a:schemeClr val="tx1"/>
                </a:solidFill>
                <a:effectLst/>
                <a:uLnTx/>
                <a:uFillTx/>
                <a:latin typeface="Comic Sans MS" pitchFamily="66" charset="0"/>
                <a:ea typeface="+mj-ea"/>
                <a:cs typeface="+mj-cs"/>
              </a:rPr>
            </a:br>
            <a:endParaRPr kumimoji="0" lang="ru-RU" sz="1200" b="0" i="0" u="none" strike="noStrike" kern="1200" cap="none" spc="0" normalizeH="0" baseline="0" noProof="0" dirty="0" smtClean="0">
              <a:ln>
                <a:noFill/>
              </a:ln>
              <a:solidFill>
                <a:schemeClr val="tx1"/>
              </a:solidFill>
              <a:effectLst/>
              <a:uLnTx/>
              <a:uFillTx/>
              <a:latin typeface="Comic Sans MS" pitchFamily="66" charset="0"/>
              <a:ea typeface="+mj-ea"/>
              <a:cs typeface="+mj-cs"/>
            </a:endParaRPr>
          </a:p>
        </p:txBody>
      </p:sp>
      <p:pic>
        <p:nvPicPr>
          <p:cNvPr id="6" name="Рисунок 5" descr="нуга шоколадная.jpg"/>
          <p:cNvPicPr>
            <a:picLocks noChangeAspect="1"/>
          </p:cNvPicPr>
          <p:nvPr/>
        </p:nvPicPr>
        <p:blipFill>
          <a:blip r:embed="rId2"/>
          <a:stretch>
            <a:fillRect/>
          </a:stretch>
        </p:blipFill>
        <p:spPr>
          <a:xfrm>
            <a:off x="142844" y="1643050"/>
            <a:ext cx="4025900" cy="3022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285720" y="214290"/>
            <a:ext cx="8429684" cy="6429420"/>
          </a:xfrm>
        </p:spPr>
        <p:txBody>
          <a:bodyPr>
            <a:normAutofit fontScale="90000"/>
          </a:bodyPr>
          <a:lstStyle/>
          <a:p>
            <a:r>
              <a:rPr lang="ru-RU" sz="1400" dirty="0" smtClean="0">
                <a:latin typeface="Comic Sans MS" pitchFamily="66" charset="0"/>
              </a:rPr>
              <a:t/>
            </a:r>
            <a:br>
              <a:rPr lang="ru-RU" sz="1400" dirty="0" smtClean="0">
                <a:latin typeface="Comic Sans MS" pitchFamily="66" charset="0"/>
              </a:rPr>
            </a:br>
            <a:r>
              <a:rPr lang="ru-RU" sz="1400" dirty="0" smtClean="0">
                <a:latin typeface="Comic Sans MS" pitchFamily="66" charset="0"/>
              </a:rPr>
              <a:t/>
            </a:r>
            <a:br>
              <a:rPr lang="ru-RU" sz="1400" dirty="0" smtClean="0">
                <a:latin typeface="Comic Sans MS" pitchFamily="66" charset="0"/>
              </a:rPr>
            </a:br>
            <a:r>
              <a:rPr lang="ru-RU" sz="1400" dirty="0" smtClean="0">
                <a:latin typeface="Comic Sans MS" pitchFamily="66" charset="0"/>
              </a:rPr>
              <a:t/>
            </a:r>
            <a:br>
              <a:rPr lang="ru-RU" sz="1400" dirty="0" smtClean="0">
                <a:latin typeface="Comic Sans MS" pitchFamily="66" charset="0"/>
              </a:rPr>
            </a:br>
            <a:r>
              <a:rPr lang="ru-RU" sz="1400" dirty="0" smtClean="0">
                <a:latin typeface="Comic Sans MS" pitchFamily="66" charset="0"/>
              </a:rPr>
              <a:t>Нуга содержит высокую концентрацию Соли Мертвого моря </a:t>
            </a:r>
            <a:r>
              <a:rPr lang="ru-RU" sz="1400" b="0" dirty="0" smtClean="0">
                <a:latin typeface="Comic Sans MS" pitchFamily="66" charset="0"/>
              </a:rPr>
              <a:t>- экологически чистой смеси 26 минералов и микроэлементов. Если в обычной морской воде 90% составляет хлорид натрия (поваренная соль), то здесь его содержание не превышает 15-20%. Основную же часть солей Мертвого моря составляют: </a:t>
            </a:r>
            <a:br>
              <a:rPr lang="ru-RU" sz="1400" b="0" dirty="0" smtClean="0">
                <a:latin typeface="Comic Sans MS" pitchFamily="66" charset="0"/>
              </a:rPr>
            </a:br>
            <a:r>
              <a:rPr lang="ru-RU" sz="1400" b="0" dirty="0" smtClean="0">
                <a:latin typeface="Comic Sans MS" pitchFamily="66" charset="0"/>
              </a:rPr>
              <a:t>Хлор - один из основных регуляторов осмотического давления в клетке, поддерживающий необходимый водный баланс </a:t>
            </a:r>
            <a:br>
              <a:rPr lang="ru-RU" sz="1400" b="0" dirty="0" smtClean="0">
                <a:latin typeface="Comic Sans MS" pitchFamily="66" charset="0"/>
              </a:rPr>
            </a:br>
            <a:r>
              <a:rPr lang="ru-RU" sz="1400" b="0" dirty="0" smtClean="0">
                <a:latin typeface="Comic Sans MS" pitchFamily="66" charset="0"/>
              </a:rPr>
              <a:t>Магний - повышает жизнеспособность клеток и имеет огромное значение как антистрессовый минерал, обладает антиаллергическим действием. Недостаток магния ускоряет процесс старения. </a:t>
            </a:r>
            <a:br>
              <a:rPr lang="ru-RU" sz="1400" b="0" dirty="0" smtClean="0">
                <a:latin typeface="Comic Sans MS" pitchFamily="66" charset="0"/>
              </a:rPr>
            </a:br>
            <a:r>
              <a:rPr lang="ru-RU" sz="1400" b="0" dirty="0" smtClean="0">
                <a:latin typeface="Comic Sans MS" pitchFamily="66" charset="0"/>
              </a:rPr>
              <a:t>Натрий - поставляет энергию и вместе с хлором регулирует уровень влаги в клетках</a:t>
            </a:r>
            <a:br>
              <a:rPr lang="ru-RU" sz="1400" b="0" dirty="0" smtClean="0">
                <a:latin typeface="Comic Sans MS" pitchFamily="66" charset="0"/>
              </a:rPr>
            </a:br>
            <a:r>
              <a:rPr lang="ru-RU" sz="1400" b="0" dirty="0" smtClean="0">
                <a:latin typeface="Comic Sans MS" pitchFamily="66" charset="0"/>
              </a:rPr>
              <a:t>Кальций - укрепляет соединительные ткани, играет большую роль в процессах кожного метаболизма, заживления ран и предупреждения инфекций</a:t>
            </a:r>
            <a:br>
              <a:rPr lang="ru-RU" sz="1400" b="0" dirty="0" smtClean="0">
                <a:latin typeface="Comic Sans MS" pitchFamily="66" charset="0"/>
              </a:rPr>
            </a:br>
            <a:r>
              <a:rPr lang="ru-RU" sz="1400" b="0" dirty="0" smtClean="0">
                <a:latin typeface="Comic Sans MS" pitchFamily="66" charset="0"/>
              </a:rPr>
              <a:t>Калий - улучшает проникновение питательных веществ в клетку через клеточные мембраны, регулирует уровень влаги в клетках </a:t>
            </a:r>
            <a:br>
              <a:rPr lang="ru-RU" sz="1400" b="0" dirty="0" smtClean="0">
                <a:latin typeface="Comic Sans MS" pitchFamily="66" charset="0"/>
              </a:rPr>
            </a:br>
            <a:r>
              <a:rPr lang="ru-RU" sz="1400" b="0" dirty="0" smtClean="0">
                <a:latin typeface="Comic Sans MS" pitchFamily="66" charset="0"/>
              </a:rPr>
              <a:t>Бром – обладает антистрессовым и антисептическим свойством </a:t>
            </a:r>
            <a:br>
              <a:rPr lang="ru-RU" sz="1400" b="0" dirty="0" smtClean="0">
                <a:latin typeface="Comic Sans MS" pitchFamily="66" charset="0"/>
              </a:rPr>
            </a:br>
            <a:r>
              <a:rPr lang="ru-RU" sz="1400" b="0" dirty="0" smtClean="0">
                <a:latin typeface="Comic Sans MS" pitchFamily="66" charset="0"/>
              </a:rPr>
              <a:t>Чтобы очистить закупоренные поры и удалить загрязнение. После применения этой соли цвет лица будет более ярким, а Ваша кожа будет выглядеть заметно более свежей, мягкой и молодой. </a:t>
            </a:r>
            <a:br>
              <a:rPr lang="ru-RU" sz="1400" b="0" dirty="0" smtClean="0">
                <a:latin typeface="Comic Sans MS" pitchFamily="66" charset="0"/>
              </a:rPr>
            </a:br>
            <a:r>
              <a:rPr lang="ru-RU" sz="1400" b="0" dirty="0" smtClean="0">
                <a:latin typeface="Comic Sans MS" pitchFamily="66" charset="0"/>
              </a:rPr>
              <a:t/>
            </a:r>
            <a:br>
              <a:rPr lang="ru-RU" sz="1400" b="0" dirty="0" smtClean="0">
                <a:latin typeface="Comic Sans MS" pitchFamily="66" charset="0"/>
              </a:rPr>
            </a:br>
            <a:r>
              <a:rPr lang="ru-RU" sz="1400" dirty="0" smtClean="0">
                <a:latin typeface="Comic Sans MS" pitchFamily="66" charset="0"/>
              </a:rPr>
              <a:t>НУГА содержит бесценные  природные чистые глины! </a:t>
            </a:r>
            <a:r>
              <a:rPr lang="ru-RU" sz="1400" b="0" dirty="0" smtClean="0">
                <a:latin typeface="Comic Sans MS" pitchFamily="66" charset="0"/>
              </a:rPr>
              <a:t>Глина  обладает целебной силой. Издревле было известно, что при умывании глиняной водой улучшается  цвет кожи лица и  сужаются поры. Так же известно, что глина способна предотвращать процессы гниения. Она  обладает противовоспалительным, противозудным эффектами, хорошо впитывает жир, это делает ее незаменимым  компонентом разнообразных очищающих и  матирующих средств для лица. Она хорошо притягивает и  связывает токсины, обладает антисептическими, бактерицидными свойствами. Способствует регенерации тканей, улучшает  энергообмен.</a:t>
            </a:r>
            <a:br>
              <a:rPr lang="ru-RU" sz="1400" b="0" dirty="0" smtClean="0">
                <a:latin typeface="Comic Sans MS" pitchFamily="66" charset="0"/>
              </a:rPr>
            </a:br>
            <a:r>
              <a:rPr lang="ru-RU" sz="1400" b="0" dirty="0" smtClean="0"/>
              <a:t/>
            </a:r>
            <a:br>
              <a:rPr lang="ru-RU" sz="1400" b="0" dirty="0" smtClean="0"/>
            </a:br>
            <a:r>
              <a:rPr lang="ru-RU" sz="1400" dirty="0" smtClean="0">
                <a:latin typeface="Comic Sans MS" pitchFamily="66" charset="0"/>
              </a:rPr>
              <a:t>НУГА содержит  Молотый овес и рис - </a:t>
            </a:r>
            <a:r>
              <a:rPr lang="ru-RU" sz="1400" b="0" dirty="0" smtClean="0">
                <a:latin typeface="Comic Sans MS" pitchFamily="66" charset="0"/>
              </a:rPr>
              <a:t>непревзойденное средство по уходу за любой кожей, особенно чувствительной и сухой. Смягчает,  матирует, придает здоровый вид и мягкость, снимает зуд и шелушение. К тому же это кладезь микроэлементов и мягкий деликатный пилинг!</a:t>
            </a:r>
            <a:br>
              <a:rPr lang="ru-RU" sz="1400" b="0" dirty="0" smtClean="0">
                <a:latin typeface="Comic Sans MS" pitchFamily="66" charset="0"/>
              </a:rPr>
            </a:br>
            <a:r>
              <a:rPr lang="ru-RU" sz="1400" b="0" dirty="0" smtClean="0">
                <a:latin typeface="Comic Sans MS" pitchFamily="66" charset="0"/>
              </a:rPr>
              <a:t/>
            </a:r>
            <a:br>
              <a:rPr lang="ru-RU" sz="1400" b="0" dirty="0" smtClean="0">
                <a:latin typeface="Comic Sans MS" pitchFamily="66" charset="0"/>
              </a:rPr>
            </a:br>
            <a:r>
              <a:rPr lang="ru-RU" sz="1400" dirty="0" smtClean="0"/>
              <a:t> </a:t>
            </a:r>
            <a:r>
              <a:rPr lang="ru-RU" sz="1400" dirty="0" smtClean="0">
                <a:latin typeface="Comic Sans MS" pitchFamily="66" charset="0"/>
              </a:rPr>
              <a:t>КАЛАНХОЭ </a:t>
            </a:r>
            <a:r>
              <a:rPr lang="ru-RU" sz="1400" b="0" dirty="0" smtClean="0">
                <a:latin typeface="Comic Sans MS" pitchFamily="66" charset="0"/>
              </a:rPr>
              <a:t>сок, обладающий целебными свойствами, подобен соку алоэ и оказывает противовоспалительное, заживляющее, смягчающее действие, заживляет трещины и мелкие раны, улучшает местное кровообращение и лимфоток.</a:t>
            </a:r>
            <a:endParaRPr lang="ru-RU" sz="1400" b="0" dirty="0">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5"/>
          <p:cNvSpPr>
            <a:spLocks noGrp="1"/>
          </p:cNvSpPr>
          <p:nvPr>
            <p:ph type="title"/>
          </p:nvPr>
        </p:nvSpPr>
        <p:spPr>
          <a:xfrm>
            <a:off x="285720" y="142852"/>
            <a:ext cx="8429684" cy="6500858"/>
          </a:xfrm>
        </p:spPr>
        <p:txBody>
          <a:bodyPr>
            <a:normAutofit fontScale="90000"/>
          </a:bodyPr>
          <a:lstStyle/>
          <a:p>
            <a:r>
              <a:rPr lang="ru-RU" sz="1800" dirty="0" smtClean="0">
                <a:latin typeface="Comic Sans MS" pitchFamily="66" charset="0"/>
              </a:rPr>
              <a:t>НУГА содержит уникальные ценнейшие Сибирские масла:</a:t>
            </a:r>
            <a:r>
              <a:rPr lang="ru-RU" sz="1400" b="0" dirty="0" smtClean="0">
                <a:latin typeface="Comic Sans MS" pitchFamily="66" charset="0"/>
              </a:rPr>
              <a:t/>
            </a:r>
            <a:br>
              <a:rPr lang="ru-RU" sz="1400" b="0" dirty="0" smtClean="0">
                <a:latin typeface="Comic Sans MS" pitchFamily="66" charset="0"/>
              </a:rPr>
            </a:br>
            <a:r>
              <a:rPr lang="ru-RU" sz="1400" dirty="0" smtClean="0">
                <a:latin typeface="Comic Sans MS" pitchFamily="66" charset="0"/>
              </a:rPr>
              <a:t>Масло КЕДРА СИБИРСКОГО </a:t>
            </a:r>
            <a:r>
              <a:rPr lang="ru-RU" sz="1400" b="0" dirty="0" smtClean="0">
                <a:latin typeface="Comic Sans MS" pitchFamily="66" charset="0"/>
              </a:rPr>
              <a:t>содержит богатейший комплекс витаминов и микроэлементов. Витамины:А, В1, В2, В3, РР, В6, D, E, F. По содержанию витамина Е в 5 раз превосходит оливковое, в 3 раза кокосовое. Идеально для увлажнения увядающей кожи, дает эффект омоложения кожи, делает ее упругой и эластичной, а так же обеспечивает профилактику кожных заболеваний.  Эффективно при язвах, псориазе и других кожных заболеваниях. </a:t>
            </a:r>
            <a:r>
              <a:rPr lang="ru-RU" sz="1400" b="0" dirty="0">
                <a:latin typeface="Comic Sans MS" pitchFamily="66" charset="0"/>
              </a:rPr>
              <a:t/>
            </a:r>
            <a:br>
              <a:rPr lang="ru-RU" sz="1400" b="0" dirty="0">
                <a:latin typeface="Comic Sans MS" pitchFamily="66" charset="0"/>
              </a:rPr>
            </a:br>
            <a:r>
              <a:rPr lang="ru-RU" sz="1400" dirty="0">
                <a:latin typeface="Comic Sans MS" pitchFamily="66" charset="0"/>
              </a:rPr>
              <a:t> Масло РЫЖИКА (Сamelina sativa</a:t>
            </a:r>
            <a:r>
              <a:rPr lang="en-US" sz="1400" dirty="0">
                <a:latin typeface="Comic Sans MS" pitchFamily="66" charset="0"/>
              </a:rPr>
              <a:t>) </a:t>
            </a:r>
            <a:r>
              <a:rPr lang="ru-RU" sz="1400" b="0" dirty="0" smtClean="0">
                <a:latin typeface="Comic Sans MS" pitchFamily="66" charset="0"/>
              </a:rPr>
              <a:t>используется </a:t>
            </a:r>
            <a:r>
              <a:rPr lang="ru-RU" sz="1400" b="0" dirty="0">
                <a:latin typeface="Comic Sans MS" pitchFamily="66" charset="0"/>
              </a:rPr>
              <a:t>как питательный, </a:t>
            </a:r>
            <a:r>
              <a:rPr lang="ru-RU" sz="1400" b="0" dirty="0" smtClean="0">
                <a:latin typeface="Comic Sans MS" pitchFamily="66" charset="0"/>
              </a:rPr>
              <a:t>антиоксидантный и увлажняющий </a:t>
            </a:r>
            <a:r>
              <a:rPr lang="ru-RU" sz="1400" b="0" dirty="0">
                <a:latin typeface="Comic Sans MS" pitchFamily="66" charset="0"/>
              </a:rPr>
              <a:t>компонент в косметических средствах, кремах для лица и шеи, для кожи вокруг </a:t>
            </a:r>
            <a:r>
              <a:rPr lang="ru-RU" sz="1400" b="0" dirty="0" smtClean="0">
                <a:latin typeface="Comic Sans MS" pitchFamily="66" charset="0"/>
              </a:rPr>
              <a:t>глаз для </a:t>
            </a:r>
            <a:r>
              <a:rPr lang="ru-RU" sz="1400" b="0" dirty="0">
                <a:latin typeface="Comic Sans MS" pitchFamily="66" charset="0"/>
              </a:rPr>
              <a:t>всех типов кожи, особенно для сухой.</a:t>
            </a:r>
            <a:br>
              <a:rPr lang="ru-RU" sz="1400" b="0" dirty="0">
                <a:latin typeface="Comic Sans MS" pitchFamily="66" charset="0"/>
              </a:rPr>
            </a:br>
            <a:r>
              <a:rPr lang="ru-RU" sz="1400" b="0" dirty="0">
                <a:latin typeface="Comic Sans MS" pitchFamily="66" charset="0"/>
              </a:rPr>
              <a:t>Основная ценность рыжикового масла заключается в высоком содержании жирных кислот, которое достигает 91%, из них полиненасыщенных– около 60%. Благодаря столь высокому уровню полиненасыщенных кислот масло оказывает положительное фармакологическое действие. Рыжиковое масло отличается высоким содержанием витамина Е (мощного антиоксиданта) – 90-100 мг </a:t>
            </a:r>
            <a:r>
              <a:rPr lang="ru-RU" sz="1400" b="0" dirty="0" smtClean="0">
                <a:latin typeface="Comic Sans MS" pitchFamily="66" charset="0"/>
              </a:rPr>
              <a:t>%. Благодаря </a:t>
            </a:r>
            <a:r>
              <a:rPr lang="ru-RU" sz="1400" b="0" dirty="0">
                <a:latin typeface="Comic Sans MS" pitchFamily="66" charset="0"/>
              </a:rPr>
              <a:t>своему витаминно-минеральному составу масло походит на целебное масло кедрового ореха. В состав масла входит токоферол, известный как витамин Е, также витамины – А, Д, К, бета – каротин. </a:t>
            </a:r>
            <a:br>
              <a:rPr lang="ru-RU" sz="1400" b="0" dirty="0">
                <a:latin typeface="Comic Sans MS" pitchFamily="66" charset="0"/>
              </a:rPr>
            </a:br>
            <a:r>
              <a:rPr lang="ru-RU" sz="1400" dirty="0">
                <a:latin typeface="Comic Sans MS" pitchFamily="66" charset="0"/>
              </a:rPr>
              <a:t>Масло ОБЛЕПИХИ </a:t>
            </a:r>
            <a:r>
              <a:rPr lang="ru-RU" sz="1400" b="0" dirty="0">
                <a:latin typeface="Comic Sans MS" pitchFamily="66" charset="0"/>
              </a:rPr>
              <a:t>идеально для ухода за любым типом кожи, особенно для ухода за сухой и нормальной кожей лица, смягчает кожу, повышает ее упругость и защищает от свободных радикалов. Оно предупреждает образование морщин, полезно для увядающей кожи лица, эффективно при выпадении волос и облысении. Прекрасное отбеливающее средство при веснушках и пигментных пятнах. Незаменимо при угревой сыпи, дерматитах, кожных трещинах. Масло облепихи получено из отборных ягод Алтайской облепихи по особенной технологии, полностью сохраняющей природный состав и </a:t>
            </a:r>
            <a:r>
              <a:rPr lang="ru-RU" sz="1400" b="0" dirty="0" smtClean="0">
                <a:latin typeface="Comic Sans MS" pitchFamily="66" charset="0"/>
              </a:rPr>
              <a:t>качество. Облепиховое </a:t>
            </a:r>
            <a:r>
              <a:rPr lang="ru-RU" sz="1400" b="0" dirty="0">
                <a:latin typeface="Comic Sans MS" pitchFamily="66" charset="0"/>
              </a:rPr>
              <a:t>масло является мощным поливитаминным препаратом, уникальным по своим целебным свойствам, содержит фолиевую и аскорбиновую кислоты, флавоноиды, каротиноиды, токоферолы, фитостиролы, фосфолипиды, имеются кумарины, и микроэлементы, в том числе железо, марганец, бор, алюминий, кремний, титан и магний, всего 8 витаминов, 24 минерала и 18 аминокислот. </a:t>
            </a:r>
            <a:r>
              <a:rPr lang="ru-RU" sz="1400" b="0" dirty="0" smtClean="0">
                <a:latin typeface="Comic Sans MS" pitchFamily="66" charset="0"/>
              </a:rPr>
              <a:t/>
            </a:r>
            <a:br>
              <a:rPr lang="ru-RU" sz="1400" b="0" dirty="0" smtClean="0">
                <a:latin typeface="Comic Sans MS" pitchFamily="66" charset="0"/>
              </a:rPr>
            </a:br>
            <a:r>
              <a:rPr lang="ru-RU" sz="1400" dirty="0" smtClean="0"/>
              <a:t> </a:t>
            </a:r>
            <a:r>
              <a:rPr lang="ru-RU" sz="1400" dirty="0">
                <a:latin typeface="Comic Sans MS" pitchFamily="66" charset="0"/>
              </a:rPr>
              <a:t>Масло ЛЬНЯНОЕ </a:t>
            </a:r>
            <a:r>
              <a:rPr lang="ru-RU" sz="1400" b="0" dirty="0">
                <a:latin typeface="Comic Sans MS" pitchFamily="66" charset="0"/>
              </a:rPr>
              <a:t>прекрасно увлажняет кожу, обеспечивает смягчающий эффект и способствуют увеличению эластичности кожи, оказывает омолаживающее влияние на кожу. Увлажняющий эффект, полученный при использовании льняного масла, отличается длительного действия. Наряду с этим, нельзя не отметить и его бактерицидные свойства. </a:t>
            </a:r>
            <a:r>
              <a:rPr lang="ru-RU" sz="1200" b="0" dirty="0">
                <a:latin typeface="Comic Sans MS" pitchFamily="66" charset="0"/>
              </a:rPr>
              <a:t/>
            </a:r>
            <a:br>
              <a:rPr lang="ru-RU" sz="1200" b="0" dirty="0">
                <a:latin typeface="Comic Sans MS" pitchFamily="66" charset="0"/>
              </a:rPr>
            </a:br>
            <a:endParaRPr lang="ru-RU" sz="1200" b="0" dirty="0">
              <a:latin typeface="Comic Sans M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142844" y="1"/>
            <a:ext cx="8643998" cy="1538883"/>
          </a:xfrm>
          <a:prstGeom prst="rect">
            <a:avLst/>
          </a:prstGeom>
        </p:spPr>
        <p:txBody>
          <a:bodyPr wrap="square">
            <a:spAutoFit/>
          </a:bodyPr>
          <a:lstStyle/>
          <a:p>
            <a:pPr algn="ctr"/>
            <a:r>
              <a:rPr lang="ru-RU" sz="2000" dirty="0" smtClean="0">
                <a:latin typeface="Comic Sans MS" pitchFamily="66" charset="0"/>
              </a:rPr>
              <a:t>Уникальный рецепт крем-скраба для тела </a:t>
            </a:r>
            <a:r>
              <a:rPr lang="en-US" sz="2000" dirty="0" smtClean="0">
                <a:latin typeface="Comic Sans MS" pitchFamily="66" charset="0"/>
              </a:rPr>
              <a:t>TM ChocoLatte</a:t>
            </a:r>
            <a:endParaRPr lang="ru-RU" sz="2000" dirty="0" smtClean="0">
              <a:latin typeface="Comic Sans MS" pitchFamily="66" charset="0"/>
            </a:endParaRPr>
          </a:p>
          <a:p>
            <a:pPr algn="ctr"/>
            <a:r>
              <a:rPr lang="ru-RU" sz="2000" dirty="0" smtClean="0">
                <a:latin typeface="Comic Sans MS" pitchFamily="66" charset="0"/>
              </a:rPr>
              <a:t> под общим «вкусным» названием ЩЕРБЕТЫ</a:t>
            </a:r>
          </a:p>
          <a:p>
            <a:pPr algn="ctr"/>
            <a:r>
              <a:rPr lang="ru-RU" sz="1200" dirty="0" smtClean="0">
                <a:latin typeface="Comic Sans MS" pitchFamily="66" charset="0"/>
              </a:rPr>
              <a:t>Это кремообразный продукт с натуральными эксфолиантами для глубокого очищения кожи на основе</a:t>
            </a:r>
          </a:p>
          <a:p>
            <a:pPr algn="ctr"/>
            <a:r>
              <a:rPr lang="ru-RU" sz="1400" b="1" dirty="0" smtClean="0">
                <a:latin typeface="Comic Sans MS" pitchFamily="66" charset="0"/>
              </a:rPr>
              <a:t>соли Мертвого моря и натурального Алтайского Меда, косметических глин, </a:t>
            </a:r>
            <a:r>
              <a:rPr lang="ru-RU" sz="1400" b="1" dirty="0" err="1" smtClean="0">
                <a:latin typeface="Comic Sans MS" pitchFamily="66" charset="0"/>
              </a:rPr>
              <a:t>микронезированых</a:t>
            </a:r>
            <a:r>
              <a:rPr lang="ru-RU" sz="1400" b="1" dirty="0" smtClean="0">
                <a:latin typeface="Comic Sans MS" pitchFamily="66" charset="0"/>
              </a:rPr>
              <a:t> хлопьев овса , обогащенный ценными косметическими  маслами и экстрактами </a:t>
            </a:r>
            <a:endParaRPr lang="ru-RU" sz="1400" dirty="0"/>
          </a:p>
        </p:txBody>
      </p:sp>
      <p:sp>
        <p:nvSpPr>
          <p:cNvPr id="28" name="Текст 4"/>
          <p:cNvSpPr txBox="1">
            <a:spLocks/>
          </p:cNvSpPr>
          <p:nvPr/>
        </p:nvSpPr>
        <p:spPr>
          <a:xfrm>
            <a:off x="214282" y="5429264"/>
            <a:ext cx="8715436" cy="121444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100" b="1" i="0" u="none" strike="noStrike" kern="1200" cap="none" spc="0" normalizeH="0" baseline="0" noProof="0" dirty="0" smtClean="0">
                <a:ln>
                  <a:noFill/>
                </a:ln>
                <a:effectLst/>
                <a:uLnTx/>
                <a:uFillTx/>
                <a:latin typeface="Comic Sans MS" pitchFamily="66" charset="0"/>
              </a:rPr>
              <a:t>Рекомендации по применению:</a:t>
            </a:r>
            <a:endParaRPr kumimoji="0" lang="ru-RU" sz="1100" b="0" i="0" u="none" strike="noStrike" kern="1200" cap="none" spc="0" normalizeH="0" baseline="0" noProof="0" dirty="0" smtClean="0">
              <a:ln>
                <a:noFill/>
              </a:ln>
              <a:effectLst/>
              <a:uLnTx/>
              <a:uFillTx/>
              <a:latin typeface="Comic Sans MS" pitchFamily="66" charset="0"/>
            </a:endParaRPr>
          </a:p>
          <a:p>
            <a:pPr lvl="0">
              <a:spcBef>
                <a:spcPct val="20000"/>
              </a:spcBef>
            </a:pPr>
            <a:r>
              <a:rPr lang="ru-RU" sz="1100" dirty="0">
                <a:latin typeface="Comic Sans MS" pitchFamily="66" charset="0"/>
              </a:rPr>
              <a:t>После ванны</a:t>
            </a:r>
            <a:r>
              <a:rPr lang="ru-RU" sz="1100" dirty="0" smtClean="0">
                <a:latin typeface="Comic Sans MS" pitchFamily="66" charset="0"/>
              </a:rPr>
              <a:t>, в душе, </a:t>
            </a:r>
            <a:r>
              <a:rPr lang="ru-RU" sz="1100" dirty="0">
                <a:latin typeface="Comic Sans MS" pitchFamily="66" charset="0"/>
              </a:rPr>
              <a:t>в сауне или бане на теплую сухую кожу насести небольшое количество щербета массажными движениями. Нежная масляно-кремовая структура щербета позволит произвести </a:t>
            </a:r>
            <a:r>
              <a:rPr lang="ru-RU" sz="1100" dirty="0" smtClean="0">
                <a:latin typeface="Comic Sans MS" pitchFamily="66" charset="0"/>
              </a:rPr>
              <a:t> легкий массаж. Для </a:t>
            </a:r>
            <a:r>
              <a:rPr lang="ru-RU" sz="1100" dirty="0">
                <a:latin typeface="Comic Sans MS" pitchFamily="66" charset="0"/>
              </a:rPr>
              <a:t>более эффективного очищения и питания рекомендуется оставить щербет на коже 5-7 минут, возможно ощущение пощипывания, обусловленное </a:t>
            </a:r>
            <a:r>
              <a:rPr lang="ru-RU" sz="1100" dirty="0" smtClean="0">
                <a:latin typeface="Comic Sans MS" pitchFamily="66" charset="0"/>
              </a:rPr>
              <a:t>медово-соляной </a:t>
            </a:r>
            <a:r>
              <a:rPr lang="ru-RU" sz="1100" dirty="0">
                <a:latin typeface="Comic Sans MS" pitchFamily="66" charset="0"/>
              </a:rPr>
              <a:t>основой щербета. Смыть водой.. </a:t>
            </a:r>
            <a:r>
              <a:rPr kumimoji="0" lang="ru-RU" sz="1100" b="0" i="0" u="none" strike="noStrike" kern="1200" cap="none" spc="0" normalizeH="0" baseline="0" noProof="0" dirty="0" smtClean="0">
                <a:ln>
                  <a:noFill/>
                </a:ln>
                <a:effectLst/>
                <a:uLnTx/>
                <a:uFillTx/>
                <a:latin typeface="Comic Sans MS" pitchFamily="66" charset="0"/>
              </a:rPr>
              <a:t>Срок годности 12 месяцев  Масса: 140 гр.</a:t>
            </a:r>
            <a:r>
              <a:rPr kumimoji="0" lang="ru-RU" sz="1100" b="1" i="0" u="none" strike="noStrike" kern="1200" cap="none" spc="0" normalizeH="0" baseline="0" noProof="0" dirty="0" smtClean="0">
                <a:ln>
                  <a:noFill/>
                </a:ln>
                <a:effectLst/>
                <a:uLnTx/>
                <a:uFillTx/>
                <a:latin typeface="Comic Sans MS" pitchFamily="66" charset="0"/>
              </a:rPr>
              <a:t> </a:t>
            </a:r>
          </a:p>
          <a:p>
            <a:pPr>
              <a:spcBef>
                <a:spcPct val="20000"/>
              </a:spcBef>
            </a:pPr>
            <a:r>
              <a:rPr lang="ru-RU" sz="1400" b="1" dirty="0">
                <a:latin typeface="Comic Sans MS" pitchFamily="66" charset="0"/>
              </a:rPr>
              <a:t>После процедуры очищения на коже остается тонкая защитная пленка и приятный аромат.</a:t>
            </a:r>
          </a:p>
          <a:p>
            <a:pPr lvl="0">
              <a:spcBef>
                <a:spcPct val="20000"/>
              </a:spcBef>
            </a:pPr>
            <a:endParaRPr kumimoji="0" lang="ru-RU" sz="1100" b="0" i="0" u="none" strike="noStrike" kern="1200" cap="none" spc="0" normalizeH="0" baseline="0" noProof="0" dirty="0" smtClean="0">
              <a:ln>
                <a:noFill/>
              </a:ln>
              <a:effectLst/>
              <a:uLnTx/>
              <a:uFillTx/>
              <a:latin typeface="Comic Sans MS" pitchFamily="66" charset="0"/>
            </a:endParaRPr>
          </a:p>
        </p:txBody>
      </p:sp>
      <p:pic>
        <p:nvPicPr>
          <p:cNvPr id="4" name="Рисунок 3" descr="щербет общ.jpg"/>
          <p:cNvPicPr>
            <a:picLocks noChangeAspect="1"/>
          </p:cNvPicPr>
          <p:nvPr/>
        </p:nvPicPr>
        <p:blipFill>
          <a:blip r:embed="rId2"/>
          <a:stretch>
            <a:fillRect/>
          </a:stretch>
        </p:blipFill>
        <p:spPr>
          <a:xfrm>
            <a:off x="1428728" y="1285860"/>
            <a:ext cx="5500726" cy="4129883"/>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3448</TotalTime>
  <Words>2054</Words>
  <Application>Microsoft Office PowerPoint</Application>
  <PresentationFormat>Экран (4:3)</PresentationFormat>
  <Paragraphs>208</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Тема Office</vt:lpstr>
      <vt:lpstr>Натуральная  косметика  для  гурманов! </vt:lpstr>
      <vt:lpstr>Слайд 2</vt:lpstr>
      <vt:lpstr>Состав: Соль мертвого моря,  природная голубая глина (каолин), овсяная и рисовая мука, лецитин, витамин Е, витамин С  Масла:  кедра, облепиховое, рыжика (Сamelina sativa), льняное,  Сок Каланхоэ,  Экстракт ламинарии (водоросли), фукуса (водоросли), хвоща, аира Пилинг</vt:lpstr>
      <vt:lpstr>Состав: Соль мертвого моря, природная глина белая (каолин), глина  зеленая (монтмориллонит), овсяная и рисовая мука, лецитин, витамин Е, витамин С Масла: кедра, облепиховое, рыжика (Сamelina sativa), льняное Сок Каланхоэ Отвары трав: Вербены, Гибискуса, Алтея, хвоща Эфирное масло мяты и лайма и лимона Пилинг</vt:lpstr>
      <vt:lpstr>Состав: Соль мертвого моря,  природная белая глина (каолин), овсяная и рисовая мука, лецитин, витамин Е, витамин С  Масла:  кедра, облепиховое, рыжика (Сamelina sativa), льняное,  Сок Каланхоэ, Козье молоко Отвары трав: Ромашки, чистотела и цветов липы Аромамасло Ванили пилинг</vt:lpstr>
      <vt:lpstr>Состав: Соль мертвого моря,  природная белая и желтая глина (каолин), овсяная и рисовая мука, лецитин, витамин Е, витамин С  Масла:  кедра, облепиховое, рыжика (Сamelina sativa), льняное,  Сок Каланхоэ,  Какао порошок, Козье молоко Экстракты: Гинго Билоба, клюквы, лиственницы, косточки винограда пилинг</vt:lpstr>
      <vt:lpstr>   Нуга содержит высокую концентрацию Соли Мертвого моря - экологически чистой смеси 26 минералов и микроэлементов. Если в обычной морской воде 90% составляет хлорид натрия (поваренная соль), то здесь его содержание не превышает 15-20%. Основную же часть солей Мертвого моря составляют:  Хлор - один из основных регуляторов осмотического давления в клетке, поддерживающий необходимый водный баланс  Магний - повышает жизнеспособность клеток и имеет огромное значение как антистрессовый минерал, обладает антиаллергическим действием. Недостаток магния ускоряет процесс старения.  Натрий - поставляет энергию и вместе с хлором регулирует уровень влаги в клетках Кальций - укрепляет соединительные ткани, играет большую роль в процессах кожного метаболизма, заживления ран и предупреждения инфекций Калий - улучшает проникновение питательных веществ в клетку через клеточные мембраны, регулирует уровень влаги в клетках  Бром – обладает антистрессовым и антисептическим свойством  Чтобы очистить закупоренные поры и удалить загрязнение. После применения этой соли цвет лица будет более ярким, а Ваша кожа будет выглядеть заметно более свежей, мягкой и молодой.   НУГА содержит бесценные  природные чистые глины! Глина  обладает целебной силой. Издревле было известно, что при умывании глиняной водой улучшается  цвет кожи лица и  сужаются поры. Так же известно, что глина способна предотвращать процессы гниения. Она  обладает противовоспалительным, противозудным эффектами, хорошо впитывает жир, это делает ее незаменимым  компонентом разнообразных очищающих и  матирующих средств для лица. Она хорошо притягивает и  связывает токсины, обладает антисептическими, бактерицидными свойствами. Способствует регенерации тканей, улучшает  энергообмен.  НУГА содержит  Молотый овес и рис - непревзойденное средство по уходу за любой кожей, особенно чувствительной и сухой. Смягчает,  матирует, придает здоровый вид и мягкость, снимает зуд и шелушение. К тому же это кладезь микроэлементов и мягкий деликатный пилинг!   КАЛАНХОЭ сок, обладающий целебными свойствами, подобен соку алоэ и оказывает противовоспалительное, заживляющее, смягчающее действие, заживляет трещины и мелкие раны, улучшает местное кровообращение и лимфоток.</vt:lpstr>
      <vt:lpstr>НУГА содержит уникальные ценнейшие Сибирские масла: Масло КЕДРА СИБИРСКОГО содержит богатейший комплекс витаминов и микроэлементов. Витамины:А, В1, В2, В3, РР, В6, D, E, F. По содержанию витамина Е в 5 раз превосходит оливковое, в 3 раза кокосовое. Идеально для увлажнения увядающей кожи, дает эффект омоложения кожи, делает ее упругой и эластичной, а так же обеспечивает профилактику кожных заболеваний.  Эффективно при язвах, псориазе и других кожных заболеваниях.   Масло РЫЖИКА (Сamelina sativa) используется как питательный, антиоксидантный и увлажняющий компонент в косметических средствах, кремах для лица и шеи, для кожи вокруг глаз для всех типов кожи, особенно для сухой. Основная ценность рыжикового масла заключается в высоком содержании жирных кислот, которое достигает 91%, из них полиненасыщенных– около 60%. Благодаря столь высокому уровню полиненасыщенных кислот масло оказывает положительное фармакологическое действие. Рыжиковое масло отличается высоким содержанием витамина Е (мощного антиоксиданта) – 90-100 мг %. Благодаря своему витаминно-минеральному составу масло походит на целебное масло кедрового ореха. В состав масла входит токоферол, известный как витамин Е, также витамины – А, Д, К, бета – каротин.  Масло ОБЛЕПИХИ идеально для ухода за любым типом кожи, особенно для ухода за сухой и нормальной кожей лица, смягчает кожу, повышает ее упругость и защищает от свободных радикалов. Оно предупреждает образование морщин, полезно для увядающей кожи лица, эффективно при выпадении волос и облысении. Прекрасное отбеливающее средство при веснушках и пигментных пятнах. Незаменимо при угревой сыпи, дерматитах, кожных трещинах. Масло облепихи получено из отборных ягод Алтайской облепихи по особенной технологии, полностью сохраняющей природный состав и качество. Облепиховое масло является мощным поливитаминным препаратом, уникальным по своим целебным свойствам, содержит фолиевую и аскорбиновую кислоты, флавоноиды, каротиноиды, токоферолы, фитостиролы, фосфолипиды, имеются кумарины, и микроэлементы, в том числе железо, марганец, бор, алюминий, кремний, титан и магний, всего 8 витаминов, 24 минерала и 18 аминокислот.   Масло ЛЬНЯНОЕ прекрасно увлажняет кожу, обеспечивает смягчающий эффект и способствуют увеличению эластичности кожи, оказывает омолаживающее влияние на кожу. Увлажняющий эффект, полученный при использовании льняного масла, отличается длительного действия. Наряду с этим, нельзя не отметить и его бактерицидные свойства.  </vt:lpstr>
      <vt:lpstr>Слайд 9</vt:lpstr>
      <vt:lpstr>   МЕД И СОЛЬ!  Скорее всего, вы уже слышали о замечательных лечебных качествах морских солей. В принципе полезными свойствами обладает любая морская соль, однако общепризнанным лидером являются соли Мертвого моря. Они отличаются высоким содержанием таких важных для организма веществ как йод, магний, железо, кальций. При этом в составе воды Мертвого моря сравнительно мало поваренной соли, которая, как известно, сушит кожу. Именно поэтому соли Мертвого моря не только помогает очищать ткани от избытка жидкости и выводить шлаки, но и стимулируют регенерационные процессы в коже. Основную часть солей Мертвого моря составляют ценные для кожи минералы:  Хлор - один из основных регуляторов осмотического давления в клетке, поддерживающий необходимый водный баланс  Магний - повышает жизнеспособность клеток и имеет огромное значение как антистрессовый минерал, обладает антиаллергическим действием. Недостаток магния ускоряет процесс старения.  Натрий - поставляет энергию и вместе с хлором регулирует уровень влаги в клетках Кальций - укрепляет соединительные ткани, играет большую роль в процессах кожного метаболизма, заживления ран и предупреждения инфекций Калий - улучшает проникновение питательных веществ в клетку через клеточные мембраны, регулирует уровень влаги в клетках  Бром – обладает антистрессовым и антисептическим свойством  Чтобы очистить закупоренные поры и удалить загрязнение. После применения этой соли цвет лица будет более ярким, а Ваша кожа будет выглядеть заметно более свежей, мягкой и молодой Издавна мед известен не только своими лечебными свойствами, но и широко используется в качестве косметического средства. Мёд адсорбирует токсины и выводит их из организма, а взамен отдаёт биологически активные вещества. Кожа после применения медового массажа становится упругой и шелковистой, разглаживаются микроскладки и подкожные уплотнения. Он питает, смягчает, увлажняет, тонизирует, помогает сохранить красоту и здоровье. Мед легко проникает через поры, оказывает лечебное воздействие на весь организм.  Воздействие натуральных природных косметических Глин на кожу поистине благотворно. Каолин подходит для всех типов кожи, это нежнейший абразив, что позволяет использовать его в качестве мягкого скраба. Это свойство очень ценно для воспаленной кожи с угрями. Крем-скрабы на глиняной основе необычайно хорошо воздействует на кожу тела, придавая тонус. Особенно такие процедуры рекомендуются тем, у кого чувствительная кожа, склонная к раздражению. Глина отлично смягчает и питает кожу, снимает раздражение и воспаление кожного покрова, а также обладает действием мягкого пилинга. Овес - непревзойденное средство по уходу за любой кожей, особенно чувствительной и сухой. Смягчает, матирует, придает здоровый вид и мягкость, снимает зуд и шелушение. К тому же это кладезь микроэлементов!</vt:lpstr>
      <vt:lpstr>Состав: Соль Мертвого моря, натуральный алтайский мед, крахмал, глина желтая и розовая (каолин), цеолит, микронизированые хлопья овса, шунгитовая вода, пантогематоген, пчелиный воск  Масла: Какао,  Ши (карите), Кокоса, Жожоба Экстракты:  Красный корень, Маралий корень, Золотой корень Эфирное масло  апельсина, корица Эксфолианты: цедра апельсина</vt:lpstr>
      <vt:lpstr>Соль Мертвого моря, натуральный алтайский мед, крахмал, глина голубая (каолин), цеолит, микронизированые хлопья овса, шунгитовая вода,  пчелиный воск Масла: Какао, Ши (карите), Кокоса, Абрикосовой косточки, Авокадо Экстракты: Конского каштана (лист), хвоща (трава), плюща (побеги), кофе зеленого (зерна)  Эксфолианты: молотый черный перец, молотые зерна кофе</vt:lpstr>
      <vt:lpstr>Состав: Соль Мертвого моря, натуральный алтайский мед, крахмал, глина голубая (каолин), цеолит, микронизированые хлопья овса, шунгитовая вода, пчелиный воск  Масла: Какао,  Ши (карите), Кокоса, Жожоба Экстракты: Фукуса(водоросли), ламинария (водоросли) Эксфолианты: семена мака, водоросли</vt:lpstr>
      <vt:lpstr>Состав: Соль Мертвого моря, натуральный алтайский мед, крахмал, глина зеленая (монтмориллонит), цеолит, микронизированые хлопья овса, шунгитовая вода, пчелиный воск  Масла: Какао,  Ши (карите), Кокоса, Жожоба Экстракты: Ромашка (цветы), шалфей (побеги), Каланхоэ  Эксфолианты:  Бамбук дробленный</vt:lpstr>
      <vt:lpstr>Слайд 15</vt:lpstr>
      <vt:lpstr> </vt:lpstr>
      <vt:lpstr>Состав: Пюре  картофеля, шунгитовая вода, Белая глина (каолин), пектин, лецитин, рисовая мука, гиалуроновая кислота, антиоксидантный комплекс, бензоат натрия, сорбат калия Масла: Какао, Ши (карите), Кунжутное, Авокадо, Зародышей пшеницы, Примулы вечерней;  Экстракты: арника, алоэ-вера, петрушки, овса молочной спелости, хвоща полевого</vt:lpstr>
      <vt:lpstr>Состав: Пюре тыквы, шунгитовая вода, Белая глина (каолин),  овсянка, пектин, лецитин, гиалуроновая кислота, антиоксидантный комплекс, бензоат натрия, сорбат калия Сок апельсина Масла: Какао, Ши (карите), Муру-Муру, Авокадо, Персиковое, Виноградной косточки, Облепиховое; Экстракты: клевера лугового, зверобоя, крапивы, черной смородины, земляники, малины, ежевики, рябины, шиповника, рябины, моркови, календулы, липы</vt:lpstr>
      <vt:lpstr>Состав: Пюре из клубники, сливки,  шунгитовая вода, Белая глина (каолин), пектин, лецитин, гиалуроновая кислота, антиоксидантный комплекс, бензоат натрия, сорбат калия Масла: Какао, Ши (карите), Муру-Муру, Манго,  Персиковое, Абрикосовой косточки</vt:lpstr>
      <vt:lpstr>Состав: Пюре банана, манго  шунгитовая вода, Белая глина(каолин), пектин, лецитин, гиалуроновая кислота антиоксидантный комплекс, бензоат натрия, сорбат калия Масла: Какао, Ши (карите), Манго, Бабасу, Виноградной косточки,  Абрикосовой косточки, Авокадо; Экстракты: ламинария, алоэ-вера, яблока, винограда, эхинацеи, лопуха</vt:lpstr>
      <vt:lpstr>Слайд 21</vt:lpstr>
      <vt:lpstr>ШОКОЛАДНОЕ ОБЕРТЫВАНИЕ - это новейшая и, несомненно, самая вкусная косметологическая процедура. Шоколадные обертывания доступны и в домашних условиях! Доказано, что шоколадные обертывания отлично снимают стресс, вызывают прилив сил и поднимают настроение. Почему именно шоколад?  После шоколадного воздействия кожа прекрасно очищается, исчезают пигментные пятна и угри.  В результате шоколадных обертываний корректируются также фигура и вес.  Шоколадные обертывания – дают ярко выраженный антицеллюлитный эффект. Итак, процедура: на все тело наносится тонкий слой теплого шоколада. Теплый, горький, восхитительно ароматный - это настоящее осуществление детской мечты. Дальше тело покрывается пленкой, чтобы сладкая смесь не высыхала. В таком аппетитном виде вы лежите в комнате с приглушенным освещением и тихой музыкой.  После процедуры надо принять душ, смыть с себя весь шоколад. И обнаружить, что тело стало нежным и удивительно приятным на ощупь, а кожа приобрела золотистый оттенок. Никаких кремов или масел после этого не требуется. Процедура «шоколадные обертывания» высвобождает гормоны радости, удовольствия, настроение приподнимается, улучшается общее эмоциональное состояние. Все эти качества делают шоколадные обертывания незаменимым компонентом anti-age (омолаживающей) терапии. В чем же заключается косметическая магия шоколада? Шоколад — это натуральный растительный ингредиент и самый сильный природный антиоксидант. Его вкусовые качества были раскрыты еще три тысячи лет назад. Для изготовления напитка «чоколатль», от которого и произошло название «шоколад», древние ацтеки использовали плоды шоколадного дерева. Шоколад они считали пищей богов.  Шоколад – это не только любимое лакомство многих. Это еще и очень полезное омолаживающее средство, используемое для всевозможных косметических процедур.  </vt:lpstr>
      <vt:lpstr>Лечебное воздействие шоколадных процедур обусловлено уникальным составом и свойствами какао-бобов: Какао-масло составляет 55 % от массы какао-бобов. Именно какао-масло придает шоколаду райский вкус и аромат. Кроме этого, оно является ценным косметическим продуктом. В его состав входит витамин F — полиненасыщенные жирные кислоты, которые очень благоприятны в косметических целях, поскольку восстанавливают защитный слой кожи, препятствуют потере влаги и смягчают кожу. Стеариновая, пальмитиновая, олеиновая, линоленовая кислоты восстанавливают жизненные свойства клеток кожи, способствуют образованию молодых клеток и восстанавливают поврежденные.  Кофеин — натуральный энергетик. Он нормализует обмен клеток кожи, стимулирует кровообращение и оказывает тонизирующее действие. Именно поэтому кофеин часто используют в косметических средствах для моделирования фигуры.  Полифенолы и флавоноиды. За счет их содержания в какао-бобах тот же темный шоколад считается сильнейшим природным антиоксидантом. Эти натуральные вещества останавливают преждевременное старение кожи: нейтрализуют действие свободных радикалов, поддерживают тонус кожи и предотвращают появление морщин.  Теобромин и теофиллин — эти вещества активизируют биохимические реакции в коже и обеспечивают сильнейший лифтинг-эффект.  Шоколад вызывает выработку в нашем организме гормонов эндорфинов, которые дарят нам ощущения удовольствия и наслаждения. Не зря их называют «гормонами счастья». Помимо этого, шоколад моментально поднимает настроение, так как стимулирует выработку в организме серотонина, который также называют «гормоном счастья». Вот почему, используя шоколадную косметику, человек словно заряжается положительной энергией, он полон сил и оптимизма, чувствует себя абсолютно счастливым!   И еще: внимание, милые женщины! Шоколад выступает в роли афродизиака, то есть повышает сексуальное влечение! Так что с шоколадной косметикой вы почувствуете себя действительно моложе! Эффект будет и внешним, и внутренним.</vt:lpstr>
      <vt:lpstr>Состав: Какао тертое, какао-порошок , масло Ши (карите), масло кокоса, масло Сamelina sativa, витамин Е, пчелиный масло виноградной косточки, масло зародышей пшеницы, экстракт Гинго Билоба, экстракт примулы вечерней, экстракт моркови, экстракт клюквы, экстракт зеленого чая, экстракт механохимически активированной комлевой древесины лиственницы</vt:lpstr>
      <vt:lpstr>Состав: Какао тертое, какао-порошок , масло Ши (карите), масло кокоса, масло Сamelina sativa, витамин Е, пчелиный воск, масло авокадо, масло кедрового ореха, живичный скипидар (эмульсия), экстракт ламинарии (водорослей Ulva Lactuca), экстракт имбиря, экстракт зеленого кофе, экстракт перца, липидная фракция древесной зелени пихты, экстракт конского каштана, корица, гвоздика</vt:lpstr>
      <vt:lpstr>Слайд 26</vt:lpstr>
      <vt:lpstr>Линия Кремов-Суфле TM ChocoLatte включает в себя: Линия средств для ухода за МОЛОДОЙ кожей лица Крем для лица  СУФЛЕ СЛИВОЧНОЕ для сухой и чувствительной кожей, 50 ml Крем для лица  СУФЛЕ  МОЛОЧНЫЙ ШОКОЛАД  для проблемной, смешанной и жирной кожи, 50 ml Крем для лица СУФЛЕ МОЛОЧНОЕ  антиоксидантный витаминный коктейль для нормальной кожи , 50 ml Линия средств для ухода за ВОЗРАСТНОЙ кожей лица: Крем для лица  СУФЛЕ КОФЕ СО СЛИВКАМИ  для сухой и чувствительной кожей,  50 ml Крем для лица  СУФЛЕ  КЛУБНИКА СО СЛИВКАМИ для проблемной, смешанной и жирной кожи,  50 ml Крем для лица  СУФЛЕ  КРЕМ-БРЮЛЕ  антиоксидантный витаминный коктейль для нормальной кожи, 50 ml Линия средств СПЕЦИАЛЬНОГО УХОДА: Крем для век  СУФЛЕ  ДЕЛИКАТНОЕ  против темных кругов, отеков и  морщин, 30 ml Крем для тела  СУФЛЕ  ДЕСЕРТНОЕ  против рубцов и растяжек, 50 ml   Козье молоко - бесценный косметический продукт, полностью восстанавливающий здоровье и функциональную активность клеток кожи. Еще в древние времена люди знали целебную силу козьего молока и его омолаживающие свойства. В настоящее время ученые полностью подтверждают уникальность состава козьего молока: это ценные аминокислоты, большое количество ненасыщенных жирных кислот, коэнзим Q10, витамины (А, В1, В2, B5, В6, В12, С, Е, D), микроэлементы (К, Mg, Zn, Se, Са), лактоферменты Температура плавления козьего масла ниже 37 С, поэтому биостимуляторы и питательные вещества легко проникают в глубокие слои кожи, насыщая ее натуральными контролерами увлажненности (пантенол, мочевина, рибофлавин).  Лактоантиоксиданты делают кожу нежной и эластичной, предотвращая ее старение, стимулируют обменные процессы, смягчают и успокаивают кожу.  </vt:lpstr>
      <vt:lpstr> Крем для лица  СУФЛЕ СЛИВОЧНОЕ   Успокаивающий, увлажняющий крем для снятия раздражений. Идеальный для ухода за сухой и чувствительной кожей лица.    Предназначено для ухода за молодой кожей Тонкий ванильно-сливочный аромат суфле – незабываемое лакомство для кожи!   Состав: концентрат козьего молока, масла: какао, Ши (карите), Кокоса, Виноградной косточки,  Сamelina sativa; пчелиный воск, лецитин, антиоксидантный комплекс, гиалуроновая кислота, аминокислотный минеральный комплекс Экстракты льна, липы, ромашки, зверобоя, облепихи, смородины и шиповника идеально подобраны для ухода за сухой и чувствительной кожей, окажут успокаивающее, смягчающее действие, сделают более эластичной чувствительную и раздраженную кожу, устранят сухость и шелушение. </vt:lpstr>
      <vt:lpstr>Крем для лица  СУФЛЕ МОЛОЧНОЕ     Витаминно-питательный крем, содержащий мощный   антиоксидантный комплекс, незаменим  для ежедневного ухода  за нормальной кожей лица.    Для чего нужна антиоксидантная защита кожи? Наша кожа регулярно подвергается воздействию различных негативных факторов (загрязненный воздух, облучение ультрафиолетовой частью спектра (УФ) солнечного света и т. п.), которые ускоряют образование свободных радикалов в организме. Они, в свою очередь, повреждают генетический материал, нарушают структуру коллагена и эластина кожи. Постепенно повреждения накапливаются, что может приводить к преждевременному старению и даже к различным заболеваниям кожи. Антиоксиданты борются со свободными радикалами, нейтрализуя их и превращая в безопасные для организма соединения. Однако при длительном воздействии негативных факторов количество антиоксидантов в коже снижается. Поэтому необходимо "пополнять" запас антиоксидантов в коже, принимая их дополнительно. Это защитит кожу от вредного воздействия свободных радикалов.   Предназначено для ухода за молодой кожей Тонкий молочно-ванильный аромат суфле подарит невероятное наслаждение! Состав: концентрат козьего молока, масла: какао, Ши (карите), Кокоса, Виноградной косточки,  Сamelina sativa; пчелиный воск, лецитин Антиоксидантные комплексы лиственницы, клюквы, зелёного чая.  Гиалуроновая кислота, аминокислоты.  Экстракты: шиповника, рябины красной, смородины чёрной, черники, календулы.  Гриндокс, бензоат Натрия. Собранные в единый комплекс антиоксиданты взаимно усиливают действие друг друга, стимулируют процессы восстановления клеток и защищают их от преждевременного старения </vt:lpstr>
      <vt:lpstr> Крем для лица   СУФЛЕ МОЛОЧНЫЙ ШОКОЛАД   Противовоспалительный крем для нормализации жирового баланса. Идеальный уход за проблемной, смешанной и жирной кожей лица.     Предназначено для ухода за молодой кожей Тонкий сливочно-шоколадный аромат суфле –сладкое лакомство для кожи! Состав: концентрат козьего молока, масла: какао, Ши (карите), Кокоса, Виноградной косточки,  Сamelina sativa; пчелиный воск, лецитин, антиоксидантный комплекс, гиалуроновая кислота, аминокислотный минеральный комплекс Экстракты березы, шалфея, череды, брусники, дуба и эфирное масло тысячелистника идеально подобраны для ухода за проблемной, смешанной и жирной кожей, нормализуют жировой баланс, очистят поры, снимут воспаления, обеспечат матовый и бархатистый цвет лица</vt:lpstr>
      <vt:lpstr>    Крем для лица  СУФЛЕ  КОФЕ СО СЛИВКАМИ    Активный увлажняющий, омолаживающий питательный комплекс  для ухода за зрелой,  сухой, чувствительной кожей, коррекция морщин  Тонкий сливочно-кофейный аромат суфле –сладкое лакомство для кожи!  Состав: концентрат козьего молока; масла: Какао, Ши (карите), Кокоса, Зародышей пшеницы, Примулы вечерней, миндальное, горчичное, облепиховое;  пчелиный воск, лецитин, антиоксидантный комплекс, гиалуроновая кислота, аминокислотный минеральный комплекс Экстракты  пророщенных зерен пшеницы, зерен овса молочной спелости, зерен граната (фитоэкстраген),  кожуры граната, малины, льна (семя), бессмертника, липы (цветы), рябины красной,  сок Каланхоэ  - идеально подобраны для ухода за возрастной кожей, обеспечат интенсивное питание, регенерацию новых клеток кожи, способствуют синтезу коллагена, восстановлению эластичности кожи, коррекции морщин, а так же окажут успокаивающее, смягчающее действие, сделают более эластичной чувствительную и раздраженную кожу, устранят сухость и шелушение.  </vt:lpstr>
      <vt:lpstr>       Крем для лица   СУФЛЕ КЛУБНИКА СО СЛИВКАМИ     Активный омолаживающий питательный комплекс   для ухода за зрелой кожей лица, нормализация жирового баланса, коррекция морщин.    Тонкий клубнично-сливочный аромат суфле –сладкое лакомство для кожи!  Состав: концентрат козьего молока;  масла: Какао, Ши (карите), Кокоса, Зародышей пшеницы, Примулы вечерней, миндальное, горчичное, облепиховое; пчелиный воск, лецитин, антиоксидантный комплекс, гиалуроновая кислота, аминокислотный минеральный комплекс  Экстракты  пророщенных зерен пшеницы, экстракт зерен овса молочной спелости, экстракт зерен граната (фитоэкстраген),  экстракт кожуры граната, экстракт малины; шалфея,  тысячелистника,  девясила (корень),  лопуха (корень), береза (почки), сосна (почки) - идеально подобраны для ухода за возрастной кожей, обеспечат интенсивное питание, регенерацию новых клеток кожи, способствуют синтезу коллагена, восстановлению эластичности кожи, коррекции морщин, а так же нормализуют жировой баланс кожи </vt:lpstr>
      <vt:lpstr>        Крем для лица   СУФЛЕ  КРЕМ-БРЮЛЕ   Активный омолаживающий Витаминно-питательный,  содержащий мощный  антиоксидантный комплекс,  незаменим для ежедневного ухода   за нормальной кожей лица.  Для чего нужна антиоксидантная защита кожи? Наша кожа регулярно подвергается воздействию различных негативных факторов (загрязненный воздух, облучение ультрафиолетовой частью спектра (УФ) солнечного света и т. п.), которые ускоряют образование свободных радикалов в организме. Они, в свою очередь, повреждают генетический материал, нарушают структуру коллагена и эластина кожи. Постепенно повреждения накапливаются, что может приводить к преждевременному старению и даже к различным заболеваниям кожи. Антиоксиданты борются со свободными радикалами, нейтрализуя их и превращая в безопасные для организма соединения. Однако при длительном воздействии негативных факторов количество антиоксидантов в коже снижается. Поэтому необходимо "пополнять" запас антиоксидантов в коже, принимая их дополнительно. Это защитит кожу от вредного воздействия свободных радикалов.   Предназначено для ухода за возрастной кожей Тонкий аромат крем-брюле – сладкое и незабываемое ощущение!  Состав: концентрат козьего молока; масла: Какао, Ши (карите), Кокоса, Зародышей пшеницы, Примулы вечерней, миндальное, горчичное, облепиховое; пчелиный воск, лецитин Антиоксидантные комплексы лиственницы, клюквы, зелёного чая.  Гиалуроновая кислота, аминокислоты.   Экстракты: пророщенных зёрен ячменя, зёрен овса молочной спелости, зёрен и кожуры граната, листьев малины и липы, ягод черники, шиповника, рябины красной.  Собранные в единый комплекс антиоксиданты взаимно усиливают действие друг друга, стимулируют процессы восстановления клеток и защищают их, стимулирует процессы микроциркуляции и регенерации кожи, синтеза коллагена, коррекции морщин  </vt:lpstr>
      <vt:lpstr>        Крем для век СУФЛЕ  ДЕЛИКАТНОЕ     Уникальный крем для деликатного ухода за кожей век   Тонкий цветочно-сливочный аромат благородных эфирных масел!     Состав: козье молоко Уникальный комплекс масел, входящий в состав крема-суфле идеально подобран для ухода за кожей век: Какао, Ши (карите), Кокоса, Авокадо, Жожоба, Зародышей пшеницы; Примулы вечерней, Облепихи, Кедра  Эфирные масла роза, сандала, нероли, ладана, лиметта, голубой ромашки, базилика и фенхеля, а так же экстракты петрушки и цедры лимона снимает напряжение вокруг контура глаз, признаки усталости – отеки и темные круги под глазами. Экстракты зерен овса молочной спелости, алоэ-вера, примулы вечерней, березы, солодки, шиповника, мать-и-мачехи обеспечат интенсивное питание, регенерацию новых клеток кожи, способствуют синтезу коллагена, восстановлению эластичности кожи, коррекции морщин, а так же окажут успокаивающее, смягчающее действие    Так же в составе: пчелиный воск, лецитин, гиалуроновая кислота, аскорбиновая кислота, аминокислотный комплекс, пантогематоген. Гриндокс, бензоат натрия. </vt:lpstr>
      <vt:lpstr>        Крем для тела СУФЛЕ  ДЕСЕРТНОЕ   Предотвращает и сокращает рубцы и растяжки, стимулируя процесс обновления, регенерации клеток, придавая упругость и эластичность коже     Состав: козье молоко Масла: какао, Ши (карите), Кокоса, Авокадо, Жожоба, Миндальной косточки, Зародышей пшеницы; пчелиный воск, лецитин; Гриндокс, бензоат натрия. Экстракты: Облепихи, шиповника, моркови, календулы, ламинарии Эфирные масла: Герани, Лаванды, Розмарина, Лимона, Мелиссы, Лиметт, Петитгрейна, Нероли  Способ применения: нанести небольшое количество крема на кожу проблемных зон. Провести легкий массаж. Рекомендуется хранить в темном прохладном месте.</vt:lpstr>
      <vt:lpstr>  Линия средств для ухода за МОЛОДОЙ кожей лица Уникальный комплекс масел, входящий в состав крема-суфле идеально подобран для ухода за молодой кожей: Масло какао обладает целым букетом полезных свойств. Оно богато витаминами В, F, жирными кислотами и полифенолами. Которые способствуют удержанию влаги в клетках кожи, предотвращают появление морщин, и устраняют небольшие косметические дефекты, обладают заживляющим и тонизирующим действием, предохраняют кожу от повреждений в зимнее время, подтягивают кожу всего тела и предают ей упругий, здоровый вид.  Масло ши (карите) используется на африканском континенте в течение многих столетий. Неомыляемые жиры входящие в его состав, обладают регенерирующими свойствами, влияют на синтез коллагена. Кроме того они обладают свойствами УФ-фильтров, защищая кожу от негативного воздействия внешней среды, является универсальным активным ингредиентом с превосходным смягчающим и увлажняющим действием и способностью замедлять процесс старения.  Кокосовое масло издавна используется в косметике благодаря высокому содержанию витаминов белков и минералов. Оно быстро впитывается и полностью усваивается клетками кожи. Оказывает питательное и противовоспалительное действие.  Масло виноградной косточки подходит для любого типа кожи. Оно прекрасно впитывается, не оставляет жирного блеска, не забивает поры, возвращает красивый здоровый цвет. Обладает сильным противовоспалительным, регенирирующим и тонизирующим действием, поможет восстановить тургор кожи, преобразить её цвет, способствует восстановлению нарушенных внутриклеточных обменных процессов кожи.  Масло Сamelina sativa - является источником незаменимых полиненасыщенных жирных кислот, благотворно влияет на внешний вид кожных покровов, способствует оздоровлению и улучшению функции капилляров. Рыжиковое масло отличается высоким содержание витамина Е (мощного антиоксиданта). Он особенно важен для защиты клеток от окислительной атаки свободных радикалов. Входящие в состав суфле аминокислотный минеральный комплекс и гиалуроновая кислота   обеспечат эффективное увлажнение кожи, сохраняя ее естественно молодой и здоровой</vt:lpstr>
      <vt:lpstr>  Линия средств для ухода за ВОЗРАСТНОЙ кожей лица Уникальный комплекс масел, входящий в состав крема-суфле идеально подобран для ухода за возрастной кожей, обеспечивая ее питание, регенерацию, синтез коллагена, эластичность:  Масло какао обладает целым букетом полезных свойств. Оно богато витаминами В, F, жирными кислотами и полифенолами. Которые способствуют удержанию влаги в клетках кожи, предотвращают появление морщин, и устраняют небольшие косметические дефекты, обладают заживляющим и тонизирующим действием, предохраняют кожу от повреждений в зимнее время, подтягивают кожу всего тела и предают ей упругий, здоровый вид.   Масло ши (карите) используется на африканском континенте в течении многих столетий. Неомыляемые жиры входящие в его состав, обладают регенерирующими свойствами, влияют на синтез коллагена. Кроме того они обладают свойствами УФ-фильтров, защищая кожу от негативного воздействия внешней среды. Масло ши является универсальным активным ингредиентом с превосходным смягчающим и увлажняющим действием и способностью замедлять процесс старения.   Кокосовое масло издавна используется в косметике благодаря высокому содержанию витаминов белков и минералов. Оно быстро впитывается и полностью усваивается клетками кожи. Оказывает питательное и противовоспалительное действие.   Зародышей пшеницы Идеально подходит людям со зрелой и увядающей кожей, так как обладает регенерирующими свойствами. Прекрасно увлажняет, устраняет сухость, питает, разглаживает морщинки. Укрепляет стенки капилляров, лечит солнечные ожоги. Содержит небольшой фильтр защиты от солнца. Стимулирует обменные процессы, улучшает состояние, как сухой, так и жирной кожи, Обладает большой проникающей способностью и способствует выведению вредных веществ и токсинов. Прекрасно восстанавливает текстуру кожи. Улучшает кровообращение.    Примулы вечерней целебное действие масла усиливается входящим в состав данного продукта витамином Е, который обладает выраженными антиоксидантными свойствами. Это эффективное увлажняющее и смягчающее масло, помогает очистить кожу, вывести пигментные пятна, снять раздражение, разгладить морщинки. Помогает восстановить поврежденную кожу, предотвращает ее старение, делает молодой и красивой. </vt:lpstr>
      <vt:lpstr>Миндальных косточек - омолаживающее, питающее и увлажняющее масло. Возможно применение для всех типов кожи. Содержит витамин Е , который является естественным антиоксидантом, замедляющим старение клеток и устраняющим воспалительные процессы на коже, а так же витамин F, который нормализует функцию сальных желез и предупреждает расширение пор. Придает коже здоровый, красивый цвет, содержит много олеиновой кислоты, благодаря этому, легко впитывается и распределяется по коже.   Горчичное масло обладает антисептическим и бактерицидным свойствами, в нем много витаминов А, К и Р. Содержит каротин, обладающий общеукрепляющим действием.  Рекомендуется для любого типа кожи, особенно для сухой, дряблой, увядающей и смешанной.  Хорошо впитываясь, глубоко проникает в клетки кожи, способствует ее очищению, замедляет процессы старения. Обеспечивает нормальную функцию эпителия слизистых и кожных покровов.   Облепиховое масло способствует повышению тонуса, упругости и эластичности дряблых участков кожи, а также помогает разгладить уже имеющиеся неглубокие морщины на лице. Обладая замечательным смягчающим, увлажняющим и питательным действием, масло также предотвращает первые признаки старения кожи, и образование ранних морщин. Весьма богатый состав витаминов, и многих других полезных веществ: витамин A, которым особенно богато это масло, и который отвечает за увлажнение и эластичность кожи; витамин E, продлевающий молодость кожи; витамин C, способствующий повышению и сохранению ее упругости, и некоторые другие витамины (B, K,P), играющие также немаловажную роль в поддержании красоты и здоровья нашей кожи лица.  Входящие в состав суфле  сильный аминокислотный минеральный комплекс и гиалуроновая кислота   обеспечат эффективное увлажнение и питание кожи витаминами и микроэлементами, необходимыми для восстановления молодости кожи.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Натуральная  косметика  для  гурманов!</dc:title>
  <dc:creator>Надеина</dc:creator>
  <cp:lastModifiedBy>Надеина</cp:lastModifiedBy>
  <cp:revision>124</cp:revision>
  <dcterms:created xsi:type="dcterms:W3CDTF">2010-09-28T04:25:34Z</dcterms:created>
  <dcterms:modified xsi:type="dcterms:W3CDTF">2011-04-02T13:01:22Z</dcterms:modified>
</cp:coreProperties>
</file>