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69" r:id="rId4"/>
    <p:sldId id="266" r:id="rId5"/>
    <p:sldId id="262" r:id="rId6"/>
    <p:sldId id="268" r:id="rId7"/>
    <p:sldId id="259" r:id="rId8"/>
  </p:sldIdLst>
  <p:sldSz cx="9906000" cy="6858000" type="A4"/>
  <p:notesSz cx="10239375" cy="71056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10" autoAdjust="0"/>
  </p:normalViewPr>
  <p:slideViewPr>
    <p:cSldViewPr>
      <p:cViewPr varScale="1">
        <p:scale>
          <a:sx n="88" d="100"/>
          <a:sy n="88" d="100"/>
        </p:scale>
        <p:origin x="-846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7061" cy="355000"/>
          </a:xfrm>
          <a:prstGeom prst="rect">
            <a:avLst/>
          </a:prstGeom>
        </p:spPr>
        <p:txBody>
          <a:bodyPr vert="horz" lIns="94365" tIns="47182" rIns="94365" bIns="471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799945" y="0"/>
            <a:ext cx="4437061" cy="355000"/>
          </a:xfrm>
          <a:prstGeom prst="rect">
            <a:avLst/>
          </a:prstGeom>
        </p:spPr>
        <p:txBody>
          <a:bodyPr vert="horz" lIns="94365" tIns="47182" rIns="94365" bIns="47182" rtlCol="0"/>
          <a:lstStyle>
            <a:lvl1pPr algn="r">
              <a:defRPr sz="1200"/>
            </a:lvl1pPr>
          </a:lstStyle>
          <a:p>
            <a:fld id="{DFFDB1B1-F5C0-4C36-A5E7-14391CD2FD94}" type="datetimeFigureOut">
              <a:rPr lang="ru-RU" smtClean="0"/>
              <a:t>25.10.2016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749519"/>
            <a:ext cx="4437061" cy="354999"/>
          </a:xfrm>
          <a:prstGeom prst="rect">
            <a:avLst/>
          </a:prstGeom>
        </p:spPr>
        <p:txBody>
          <a:bodyPr vert="horz" lIns="94365" tIns="47182" rIns="94365" bIns="471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799945" y="6749519"/>
            <a:ext cx="4437061" cy="354999"/>
          </a:xfrm>
          <a:prstGeom prst="rect">
            <a:avLst/>
          </a:prstGeom>
        </p:spPr>
        <p:txBody>
          <a:bodyPr vert="horz" lIns="94365" tIns="47182" rIns="94365" bIns="47182" rtlCol="0" anchor="b"/>
          <a:lstStyle>
            <a:lvl1pPr algn="r">
              <a:defRPr sz="1200"/>
            </a:lvl1pPr>
          </a:lstStyle>
          <a:p>
            <a:fld id="{1BC338B9-1678-4EC6-8E9F-87509FC132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1204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437061" cy="355283"/>
          </a:xfrm>
          <a:prstGeom prst="rect">
            <a:avLst/>
          </a:prstGeom>
        </p:spPr>
        <p:txBody>
          <a:bodyPr vert="horz" lIns="94365" tIns="47182" rIns="94365" bIns="471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9945" y="2"/>
            <a:ext cx="4437061" cy="355283"/>
          </a:xfrm>
          <a:prstGeom prst="rect">
            <a:avLst/>
          </a:prstGeom>
        </p:spPr>
        <p:txBody>
          <a:bodyPr vert="horz" lIns="94365" tIns="47182" rIns="94365" bIns="47182" rtlCol="0"/>
          <a:lstStyle>
            <a:lvl1pPr algn="r">
              <a:defRPr sz="1200"/>
            </a:lvl1pPr>
          </a:lstStyle>
          <a:p>
            <a:fld id="{E8ED3F72-5FE1-441E-A1E5-B16A7F3B3FA5}" type="datetimeFigureOut">
              <a:rPr lang="ru-RU" smtClean="0"/>
              <a:t>25.10.2016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97225" y="533400"/>
            <a:ext cx="3844925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65" tIns="47182" rIns="94365" bIns="4718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938" y="3375185"/>
            <a:ext cx="8191500" cy="3197543"/>
          </a:xfrm>
          <a:prstGeom prst="rect">
            <a:avLst/>
          </a:prstGeom>
        </p:spPr>
        <p:txBody>
          <a:bodyPr vert="horz" lIns="94365" tIns="47182" rIns="94365" bIns="471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749134"/>
            <a:ext cx="4437061" cy="355283"/>
          </a:xfrm>
          <a:prstGeom prst="rect">
            <a:avLst/>
          </a:prstGeom>
        </p:spPr>
        <p:txBody>
          <a:bodyPr vert="horz" lIns="94365" tIns="47182" rIns="94365" bIns="471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9945" y="6749134"/>
            <a:ext cx="4437061" cy="355283"/>
          </a:xfrm>
          <a:prstGeom prst="rect">
            <a:avLst/>
          </a:prstGeom>
        </p:spPr>
        <p:txBody>
          <a:bodyPr vert="horz" lIns="94365" tIns="47182" rIns="94365" bIns="47182" rtlCol="0" anchor="b"/>
          <a:lstStyle>
            <a:lvl1pPr algn="r">
              <a:defRPr sz="1200"/>
            </a:lvl1pPr>
          </a:lstStyle>
          <a:p>
            <a:fld id="{9016B9D2-6995-46CB-B7A3-5F0D9ED593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952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97225" y="533400"/>
            <a:ext cx="3844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40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97225" y="533400"/>
            <a:ext cx="3844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21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97225" y="533400"/>
            <a:ext cx="3844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21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97225" y="533400"/>
            <a:ext cx="3844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2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97225" y="533400"/>
            <a:ext cx="3844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9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97225" y="533400"/>
            <a:ext cx="3844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28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2B99-AD29-4073-88F0-90EEE4544C46}" type="datetime1">
              <a:rPr lang="ru-RU" smtClean="0"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DCE-37FB-45A6-ACFD-9CB533A623B1}" type="datetime1">
              <a:rPr lang="ru-RU" smtClean="0"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B965-CC09-4F1D-8B4F-7A4AF498DED8}" type="datetime1">
              <a:rPr lang="ru-RU" smtClean="0"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844E-7963-49BE-972D-4A0D43374833}" type="datetime1">
              <a:rPr lang="ru-RU" smtClean="0"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FEF-03B1-4B07-BB76-E85CAB4C0215}" type="datetime1">
              <a:rPr lang="ru-RU" smtClean="0"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48C7-011A-4D8E-B233-9AF4CF9BF0A2}" type="datetime1">
              <a:rPr lang="ru-RU" smtClean="0"/>
              <a:t>25.10.2016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7B9A-9FE0-43B3-A72D-E07003C14E57}" type="datetime1">
              <a:rPr lang="ru-RU" smtClean="0"/>
              <a:t>25.10.2016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3D72-98F6-467A-88CC-FF98217F3103}" type="datetime1">
              <a:rPr lang="ru-RU" smtClean="0"/>
              <a:t>25.10.2016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E8B-9D28-4218-AC47-B2786EF8130F}" type="datetime1">
              <a:rPr lang="ru-RU" smtClean="0"/>
              <a:t>25.10.2016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3BC4-EC9F-426C-B646-914A025918B1}" type="datetime1">
              <a:rPr lang="ru-RU" smtClean="0"/>
              <a:t>25.10.2016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1721-CDEA-4CAF-9772-2629C4BEA9A6}" type="datetime1">
              <a:rPr lang="ru-RU" smtClean="0"/>
              <a:t>25.10.2016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4C221-8FDA-4321-81DD-BD9E62AF4F8A}" type="datetime1">
              <a:rPr lang="ru-RU" smtClean="0"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3" y="-7438"/>
            <a:ext cx="9906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21" y="1822421"/>
            <a:ext cx="4084586" cy="900775"/>
          </a:xfrm>
          <a:prstGeom prst="rect">
            <a:avLst/>
          </a:prstGeom>
          <a:noFill/>
          <a:effectLst>
            <a:softEdge rad="190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04708" y="764704"/>
            <a:ext cx="85771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Матрацы из б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иологического сырья</a:t>
            </a:r>
          </a:p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выбор!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8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7152288" y="2333685"/>
            <a:ext cx="2760671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329" y="1"/>
            <a:ext cx="2767630" cy="1556792"/>
          </a:xfrm>
          <a:prstGeom prst="rect">
            <a:avLst/>
          </a:prstGeom>
          <a:noFill/>
          <a:effectLst>
            <a:glow rad="647700">
              <a:schemeClr val="accent3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85" y="2065819"/>
            <a:ext cx="5715753" cy="2880320"/>
          </a:xfrm>
          <a:prstGeom prst="rect">
            <a:avLst/>
          </a:prstGeom>
          <a:effectLst/>
        </p:spPr>
      </p:pic>
      <p:sp>
        <p:nvSpPr>
          <p:cNvPr id="6" name="Прямоугольник 5"/>
          <p:cNvSpPr/>
          <p:nvPr/>
        </p:nvSpPr>
        <p:spPr>
          <a:xfrm>
            <a:off x="1587666" y="607427"/>
            <a:ext cx="43278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ru-RU" sz="3600" b="1" dirty="0" smtClean="0"/>
              <a:t>Матрац </a:t>
            </a:r>
            <a:endParaRPr lang="en-US" sz="3600" b="1" dirty="0" smtClean="0"/>
          </a:p>
          <a:p>
            <a:pPr lvl="0" algn="ctr"/>
            <a:r>
              <a:rPr lang="ru-RU" sz="3600" b="1" dirty="0" smtClean="0">
                <a:solidFill>
                  <a:srgbClr val="92D050"/>
                </a:solidFill>
              </a:rPr>
              <a:t>«</a:t>
            </a:r>
            <a:r>
              <a:rPr lang="en-US" sz="3600" b="1" i="1" dirty="0" smtClean="0">
                <a:solidFill>
                  <a:srgbClr val="92D050"/>
                </a:solidFill>
              </a:rPr>
              <a:t>FLEXI ZONE</a:t>
            </a:r>
            <a:r>
              <a:rPr lang="ru-RU" sz="3600" b="1" dirty="0" smtClean="0">
                <a:solidFill>
                  <a:srgbClr val="92D050"/>
                </a:solidFill>
              </a:rPr>
              <a:t>»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5328" y="2333685"/>
            <a:ext cx="27606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Одним из изделий, разработанных  по специальной технологии, является матрац </a:t>
            </a:r>
            <a:r>
              <a:rPr lang="ru-RU" sz="1200" b="1" i="1" dirty="0">
                <a:solidFill>
                  <a:srgbClr val="92D050"/>
                </a:solidFill>
              </a:rPr>
              <a:t>«</a:t>
            </a:r>
            <a:r>
              <a:rPr lang="en-US" sz="1200" b="1" i="1" dirty="0">
                <a:solidFill>
                  <a:srgbClr val="92D050"/>
                </a:solidFill>
              </a:rPr>
              <a:t>FLEXI ZONE</a:t>
            </a:r>
            <a:r>
              <a:rPr lang="ru-RU" sz="1200" b="1" i="1" dirty="0">
                <a:solidFill>
                  <a:srgbClr val="92D050"/>
                </a:solidFill>
              </a:rPr>
              <a:t>».</a:t>
            </a:r>
            <a:r>
              <a:rPr lang="ru-RU" sz="1200" dirty="0">
                <a:solidFill>
                  <a:srgbClr val="92D050"/>
                </a:solidFill>
              </a:rPr>
              <a:t> </a:t>
            </a:r>
            <a:r>
              <a:rPr lang="ru-RU" sz="1200" dirty="0" smtClean="0"/>
              <a:t>Он состоит из вязкоупругой </a:t>
            </a:r>
            <a:r>
              <a:rPr lang="ru-RU" sz="1200" dirty="0"/>
              <a:t>пены, изготовленной по биотехнологии, с</a:t>
            </a:r>
            <a:r>
              <a:rPr lang="ru-RU" sz="1200" dirty="0" smtClean="0"/>
              <a:t> поддерживающей </a:t>
            </a:r>
            <a:r>
              <a:rPr lang="ru-RU" sz="1200" dirty="0"/>
              <a:t>пружинной </a:t>
            </a:r>
            <a:r>
              <a:rPr lang="ru-RU" sz="1200" dirty="0" smtClean="0"/>
              <a:t>системой «5 зон». Система спроектирована </a:t>
            </a:r>
            <a:r>
              <a:rPr lang="ru-RU" sz="1200" dirty="0"/>
              <a:t>таким образом, чтобы идеально выровнять позвоночник и осуществить дополнительную поддержку спины. Сердцевина матраца, заключенная в оболочку из нетканого материала, представлена индивидуальными стаканчиками - такой пружинный блок дает возможность двигаться независимо от спящего рядом, не нарушая при этом его сон. В модели </a:t>
            </a:r>
            <a:r>
              <a:rPr lang="ru-RU" sz="1200" b="1" i="1" dirty="0">
                <a:solidFill>
                  <a:srgbClr val="92D050"/>
                </a:solidFill>
              </a:rPr>
              <a:t>«</a:t>
            </a:r>
            <a:r>
              <a:rPr lang="en-US" sz="1200" b="1" i="1" dirty="0">
                <a:solidFill>
                  <a:srgbClr val="92D050"/>
                </a:solidFill>
              </a:rPr>
              <a:t>FLEXI ZONE</a:t>
            </a:r>
            <a:r>
              <a:rPr lang="ru-RU" sz="1200" b="1" i="1" dirty="0">
                <a:solidFill>
                  <a:srgbClr val="92D050"/>
                </a:solidFill>
              </a:rPr>
              <a:t>»</a:t>
            </a:r>
            <a:r>
              <a:rPr lang="ru-RU" sz="1200" dirty="0">
                <a:solidFill>
                  <a:srgbClr val="92D050"/>
                </a:solidFill>
              </a:rPr>
              <a:t> </a:t>
            </a:r>
            <a:r>
              <a:rPr lang="ru-RU" sz="1200" dirty="0"/>
              <a:t>использован трикотажной чехол с уникальной стежкой из полиэфирного волокна – это обеспечивает роскошный комфорт, ощущение свежести и натуральный вид.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28" y="5136082"/>
            <a:ext cx="3601244" cy="600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48126" y="5873408"/>
            <a:ext cx="10650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Система циркуляции воздуха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0922" y="5873410"/>
            <a:ext cx="825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Повторяет контуры тела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6745" y="5883357"/>
            <a:ext cx="11258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Поставляется </a:t>
            </a:r>
          </a:p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в скрученном виде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8931" y="5873409"/>
            <a:ext cx="1092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Равномерное распределение нагрузки</a:t>
            </a:r>
            <a:endParaRPr lang="ru-RU" sz="900" dirty="0">
              <a:latin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88" y="5211257"/>
            <a:ext cx="610790" cy="5429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1327" y="5883357"/>
            <a:ext cx="96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>
                <a:latin typeface="Cambria" panose="02040503050406030204" pitchFamily="18" charset="0"/>
              </a:rPr>
              <a:t>Гелевый</a:t>
            </a:r>
            <a:r>
              <a:rPr lang="ru-RU" sz="900" dirty="0">
                <a:latin typeface="Cambria" panose="02040503050406030204" pitchFamily="18" charset="0"/>
              </a:rPr>
              <a:t> </a:t>
            </a:r>
            <a:r>
              <a:rPr lang="ru-RU" sz="900" dirty="0" err="1">
                <a:latin typeface="Cambria" panose="02040503050406030204" pitchFamily="18" charset="0"/>
              </a:rPr>
              <a:t>мемориформ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6497" y="5873411"/>
            <a:ext cx="94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Ткань </a:t>
            </a:r>
          </a:p>
          <a:p>
            <a:pPr algn="ctr"/>
            <a:r>
              <a:rPr lang="en-US" sz="900" dirty="0" err="1" smtClean="0">
                <a:latin typeface="Cambria" panose="02040503050406030204" pitchFamily="18" charset="0"/>
              </a:rPr>
              <a:t>Feranice</a:t>
            </a:r>
            <a:r>
              <a:rPr lang="ru-RU" sz="900" baseline="30000" dirty="0"/>
              <a:t> ®</a:t>
            </a:r>
            <a:endParaRPr lang="ru-RU" sz="900" dirty="0">
              <a:latin typeface="Cambria" panose="02040503050406030204" pitchFamily="18" charset="0"/>
            </a:endParaRPr>
          </a:p>
        </p:txBody>
      </p:sp>
      <p:pic>
        <p:nvPicPr>
          <p:cNvPr id="20" name="Picture 2" descr="C:\Users\User\Desktop\icon ferani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2" y="5186584"/>
            <a:ext cx="582316" cy="60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488" y="476672"/>
            <a:ext cx="936104" cy="13681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1707" y="619746"/>
            <a:ext cx="461665" cy="10820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НОВИНКА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29" y="5202212"/>
            <a:ext cx="542925" cy="5429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2" y="5123221"/>
            <a:ext cx="599089" cy="5429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82375" y="5883357"/>
            <a:ext cx="11701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Чехол на замке </a:t>
            </a:r>
          </a:p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с возможностью стирки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7532" y="5883357"/>
            <a:ext cx="12771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Поддерживающая пружинная</a:t>
            </a:r>
          </a:p>
          <a:p>
            <a:pPr algn="ctr"/>
            <a:r>
              <a:rPr lang="ru-RU" sz="900" dirty="0">
                <a:latin typeface="Cambria" panose="02040503050406030204" pitchFamily="18" charset="0"/>
              </a:rPr>
              <a:t>с</a:t>
            </a:r>
            <a:r>
              <a:rPr lang="ru-RU" sz="900" dirty="0" smtClean="0">
                <a:latin typeface="Cambria" panose="02040503050406030204" pitchFamily="18" charset="0"/>
              </a:rPr>
              <a:t>истема «5 зон»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52288" y="1556793"/>
            <a:ext cx="2760671" cy="7768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267683" y="1556793"/>
            <a:ext cx="26452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i="1" cap="none" spc="0" dirty="0" smtClean="0">
                <a:ln w="50800"/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Для сна – </a:t>
            </a:r>
          </a:p>
          <a:p>
            <a:pPr algn="ctr"/>
            <a:r>
              <a:rPr lang="ru-RU" sz="2400" b="1" i="1" cap="none" spc="0" dirty="0" smtClean="0">
                <a:ln w="50800"/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только натуральное!</a:t>
            </a:r>
            <a:endParaRPr lang="ru-RU" sz="24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55" y="246334"/>
            <a:ext cx="1441885" cy="961257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6561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7152288" y="2333685"/>
            <a:ext cx="2760671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2288" y="1"/>
            <a:ext cx="2753711" cy="1556792"/>
          </a:xfrm>
          <a:prstGeom prst="rect">
            <a:avLst/>
          </a:prstGeom>
          <a:noFill/>
          <a:effectLst>
            <a:glow rad="647700">
              <a:schemeClr val="accent3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72" y="1556793"/>
            <a:ext cx="4852378" cy="4050509"/>
          </a:xfrm>
          <a:prstGeom prst="rect">
            <a:avLst/>
          </a:prstGeom>
          <a:effectLst/>
        </p:spPr>
      </p:pic>
      <p:sp>
        <p:nvSpPr>
          <p:cNvPr id="6" name="Прямоугольник 5"/>
          <p:cNvSpPr/>
          <p:nvPr/>
        </p:nvSpPr>
        <p:spPr>
          <a:xfrm>
            <a:off x="1454437" y="452601"/>
            <a:ext cx="5544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ru-RU" sz="3600" b="1" dirty="0" smtClean="0"/>
              <a:t>Матрац </a:t>
            </a:r>
            <a:endParaRPr lang="en-US" sz="3600" b="1" dirty="0"/>
          </a:p>
          <a:p>
            <a:pPr lvl="0" algn="ctr"/>
            <a:r>
              <a:rPr lang="ru-RU" sz="3600" b="1" dirty="0" smtClean="0">
                <a:solidFill>
                  <a:srgbClr val="92D050"/>
                </a:solidFill>
              </a:rPr>
              <a:t>«</a:t>
            </a:r>
            <a:r>
              <a:rPr lang="en-US" sz="3600" b="1" i="1" dirty="0" smtClean="0">
                <a:solidFill>
                  <a:srgbClr val="92D050"/>
                </a:solidFill>
              </a:rPr>
              <a:t>FLUIDIZED POCKET SPRUNG</a:t>
            </a:r>
            <a:r>
              <a:rPr lang="ru-RU" sz="3600" b="1" dirty="0" smtClean="0">
                <a:solidFill>
                  <a:srgbClr val="92D050"/>
                </a:solidFill>
              </a:rPr>
              <a:t>»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5328" y="2333685"/>
            <a:ext cx="2760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Одним из изделий, разработанных  по специальной технологии, является матрац </a:t>
            </a:r>
            <a:r>
              <a:rPr lang="ru-RU" sz="1200" b="1" i="1" dirty="0">
                <a:solidFill>
                  <a:srgbClr val="92D050"/>
                </a:solidFill>
              </a:rPr>
              <a:t>«</a:t>
            </a:r>
            <a:r>
              <a:rPr lang="en-US" sz="1200" b="1" i="1" dirty="0">
                <a:solidFill>
                  <a:srgbClr val="92D050"/>
                </a:solidFill>
              </a:rPr>
              <a:t>FLUIDIZED POCKET SPRUNG</a:t>
            </a:r>
            <a:r>
              <a:rPr lang="ru-RU" sz="1200" b="1" i="1" dirty="0">
                <a:solidFill>
                  <a:srgbClr val="92D050"/>
                </a:solidFill>
              </a:rPr>
              <a:t>»</a:t>
            </a:r>
            <a:r>
              <a:rPr lang="ru-RU" sz="1200" b="1" i="1" dirty="0"/>
              <a:t>.</a:t>
            </a:r>
            <a:r>
              <a:rPr lang="ru-RU" sz="1200" dirty="0"/>
              <a:t> Он состоит из вязкоупругой пены, изготовленной по биотехнологии, </a:t>
            </a:r>
            <a:r>
              <a:rPr lang="ru-RU" sz="1200" dirty="0" smtClean="0"/>
              <a:t>с </a:t>
            </a:r>
            <a:r>
              <a:rPr lang="ru-RU" sz="1200" dirty="0"/>
              <a:t>поддерживающей пружинной </a:t>
            </a:r>
            <a:r>
              <a:rPr lang="ru-RU" sz="1200" dirty="0" smtClean="0"/>
              <a:t>системой </a:t>
            </a:r>
            <a:r>
              <a:rPr lang="ru-RU" sz="1200" dirty="0"/>
              <a:t>«5 зон». Система спроектирована таким образом, чтобы идеально выровнять позвоночник и осуществить дополнительную поддержку спины. Сердцевина матраца, заключенная в оболочку из нетканого материала, представлена индивидуальными стаканчиками - такой пружинный блок дает возможность двигаться независимо от спящего рядом, не нарушая при этом его сон. В модели </a:t>
            </a:r>
            <a:r>
              <a:rPr lang="ru-RU" sz="1200" b="1" i="1" dirty="0">
                <a:solidFill>
                  <a:srgbClr val="92D050"/>
                </a:solidFill>
              </a:rPr>
              <a:t>«</a:t>
            </a:r>
            <a:r>
              <a:rPr lang="en-US" sz="1200" b="1" i="1" dirty="0">
                <a:solidFill>
                  <a:srgbClr val="92D050"/>
                </a:solidFill>
              </a:rPr>
              <a:t>FLUIDIZED POCKET SPRUNG</a:t>
            </a:r>
            <a:r>
              <a:rPr lang="ru-RU" sz="1200" b="1" i="1" dirty="0">
                <a:solidFill>
                  <a:srgbClr val="92D050"/>
                </a:solidFill>
              </a:rPr>
              <a:t>»</a:t>
            </a:r>
            <a:r>
              <a:rPr lang="ru-RU" sz="1200" b="1" i="1" dirty="0"/>
              <a:t> </a:t>
            </a:r>
            <a:r>
              <a:rPr lang="ru-RU" sz="1200" dirty="0"/>
              <a:t> использован трикотажной чехол с уникальной стежкой из полиэфирного волокна – это обеспечивает роскошный комфорт, ощущение свежести и натуральный вид.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02" y="5158869"/>
            <a:ext cx="3601244" cy="545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2760" y="5845821"/>
            <a:ext cx="10081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ambria" panose="02040503050406030204" pitchFamily="18" charset="0"/>
              </a:rPr>
              <a:t>Поддерживающая пружинная</a:t>
            </a:r>
          </a:p>
          <a:p>
            <a:pPr algn="ctr"/>
            <a:r>
              <a:rPr lang="ru-RU" sz="900" dirty="0">
                <a:latin typeface="Cambria" panose="02040503050406030204" pitchFamily="18" charset="0"/>
              </a:rPr>
              <a:t>система «5 зон»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5683" y="5873410"/>
            <a:ext cx="11258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Поставляется </a:t>
            </a:r>
          </a:p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в скрученном виде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1072" y="5845822"/>
            <a:ext cx="1092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Высокая проницаемость воздуха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9146" y="5845820"/>
            <a:ext cx="12967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>
                <a:latin typeface="Cambria" panose="02040503050406030204" pitchFamily="18" charset="0"/>
              </a:rPr>
              <a:t>Флюидизированный</a:t>
            </a:r>
            <a:r>
              <a:rPr lang="ru-RU" sz="900" dirty="0" smtClean="0">
                <a:latin typeface="Cambria" panose="02040503050406030204" pitchFamily="18" charset="0"/>
              </a:rPr>
              <a:t> </a:t>
            </a:r>
            <a:r>
              <a:rPr lang="ru-RU" sz="900" dirty="0" err="1" smtClean="0">
                <a:latin typeface="Cambria" panose="02040503050406030204" pitchFamily="18" charset="0"/>
              </a:rPr>
              <a:t>пенополиуретан</a:t>
            </a:r>
            <a:r>
              <a:rPr lang="ru-RU" sz="900" dirty="0" smtClean="0">
                <a:latin typeface="Cambria" panose="02040503050406030204" pitchFamily="18" charset="0"/>
              </a:rPr>
              <a:t> («</a:t>
            </a:r>
            <a:r>
              <a:rPr lang="ru-RU" sz="900" dirty="0" err="1" smtClean="0">
                <a:latin typeface="Cambria" panose="02040503050406030204" pitchFamily="18" charset="0"/>
              </a:rPr>
              <a:t>псевдожидкость</a:t>
            </a:r>
            <a:r>
              <a:rPr lang="ru-RU" sz="900" dirty="0" smtClean="0">
                <a:latin typeface="Cambria" panose="02040503050406030204" pitchFamily="18" charset="0"/>
              </a:rPr>
              <a:t>»)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014" y="5845822"/>
            <a:ext cx="12823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Натуральная </a:t>
            </a:r>
          </a:p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ткань </a:t>
            </a:r>
          </a:p>
          <a:p>
            <a:pPr algn="ctr"/>
            <a:r>
              <a:rPr lang="en-US" sz="900" i="1" dirty="0" smtClean="0">
                <a:latin typeface="Cambria" panose="02040503050406030204" pitchFamily="18" charset="0"/>
              </a:rPr>
              <a:t>Organic Cotton</a:t>
            </a:r>
            <a:endParaRPr lang="ru-RU" sz="900" i="1" dirty="0"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476672"/>
            <a:ext cx="936104" cy="13681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1707" y="619746"/>
            <a:ext cx="461665" cy="10820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НОВИНКА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31" y="5158869"/>
            <a:ext cx="531614" cy="5429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152288" y="1556793"/>
            <a:ext cx="2760671" cy="7768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267683" y="1556793"/>
            <a:ext cx="26452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i="1" cap="none" spc="0" dirty="0" smtClean="0">
                <a:ln w="50800"/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Для сна – </a:t>
            </a:r>
          </a:p>
          <a:p>
            <a:pPr algn="ctr"/>
            <a:r>
              <a:rPr lang="ru-RU" sz="2400" b="1" i="1" cap="none" spc="0" dirty="0" smtClean="0">
                <a:ln w="50800"/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только натуральное!</a:t>
            </a:r>
            <a:endParaRPr lang="ru-RU" sz="24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61" y="139117"/>
            <a:ext cx="1441885" cy="961257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3" y="5108016"/>
            <a:ext cx="722313" cy="6477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68751" y="5851832"/>
            <a:ext cx="1092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Равномерное распределение нагрузки</a:t>
            </a:r>
            <a:endParaRPr lang="ru-RU" sz="9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02" y="2492896"/>
            <a:ext cx="7825801" cy="3954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2" y="0"/>
            <a:ext cx="7119938" cy="1657350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4082" y="884191"/>
            <a:ext cx="45882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ru-RU" sz="3600" b="1" dirty="0" smtClean="0"/>
              <a:t>Матрац </a:t>
            </a:r>
            <a:r>
              <a:rPr lang="ru-RU" sz="3600" b="1" dirty="0" smtClean="0">
                <a:solidFill>
                  <a:srgbClr val="92D050"/>
                </a:solidFill>
              </a:rPr>
              <a:t>«</a:t>
            </a:r>
            <a:r>
              <a:rPr lang="en-US" sz="3600" b="1" i="1" dirty="0">
                <a:solidFill>
                  <a:srgbClr val="92D050"/>
                </a:solidFill>
              </a:rPr>
              <a:t>ASIA SPEC</a:t>
            </a:r>
            <a:r>
              <a:rPr lang="ru-RU" sz="3600" b="1" i="1" dirty="0">
                <a:solidFill>
                  <a:srgbClr val="92D050"/>
                </a:solidFill>
              </a:rPr>
              <a:t> </a:t>
            </a:r>
            <a:r>
              <a:rPr lang="ru-RU" sz="3600" b="1" i="1" dirty="0" smtClean="0">
                <a:solidFill>
                  <a:srgbClr val="92D050"/>
                </a:solidFill>
              </a:rPr>
              <a:t>8</a:t>
            </a:r>
            <a:r>
              <a:rPr lang="ru-RU" sz="3600" b="1" dirty="0" smtClean="0">
                <a:solidFill>
                  <a:srgbClr val="92D050"/>
                </a:solidFill>
              </a:rPr>
              <a:t>»</a:t>
            </a:r>
            <a:endParaRPr lang="ru-RU" sz="3600" dirty="0">
              <a:solidFill>
                <a:srgbClr val="92D05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-60637" y="1550932"/>
            <a:ext cx="6228240" cy="89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6196029" y="1478924"/>
            <a:ext cx="156017" cy="144016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8974" y="4797152"/>
            <a:ext cx="1092121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53" y="4797152"/>
            <a:ext cx="722313" cy="647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2949" y="5394444"/>
            <a:ext cx="1092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Натуральная ткань </a:t>
            </a:r>
            <a:r>
              <a:rPr lang="en-US" sz="900" i="1" dirty="0">
                <a:latin typeface="Cambria" panose="02040503050406030204" pitchFamily="18" charset="0"/>
              </a:rPr>
              <a:t>Organic </a:t>
            </a:r>
            <a:r>
              <a:rPr lang="en-US" sz="900" i="1" dirty="0" smtClean="0">
                <a:latin typeface="Cambria" panose="02040503050406030204" pitchFamily="18" charset="0"/>
              </a:rPr>
              <a:t>Cotton</a:t>
            </a:r>
            <a:endParaRPr lang="ru-RU" sz="900" i="1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7493" y="5394445"/>
            <a:ext cx="1401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ambria" panose="02040503050406030204" pitchFamily="18" charset="0"/>
              </a:rPr>
              <a:t>Блок независимых пружин «</a:t>
            </a:r>
            <a:r>
              <a:rPr lang="en-US" sz="900" i="1" dirty="0">
                <a:latin typeface="Cambria" panose="02040503050406030204" pitchFamily="18" charset="0"/>
              </a:rPr>
              <a:t>POCKET SPRING</a:t>
            </a:r>
            <a:r>
              <a:rPr lang="ru-RU" sz="900" dirty="0">
                <a:latin typeface="Cambria" panose="02040503050406030204" pitchFamily="18" charset="0"/>
              </a:rPr>
              <a:t>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8120" y="5394443"/>
            <a:ext cx="11581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ambria" panose="02040503050406030204" pitchFamily="18" charset="0"/>
              </a:rPr>
              <a:t>Поддерживающая пружинная</a:t>
            </a:r>
          </a:p>
          <a:p>
            <a:pPr algn="ctr"/>
            <a:r>
              <a:rPr lang="ru-RU" sz="900" dirty="0">
                <a:latin typeface="Cambria" panose="02040503050406030204" pitchFamily="18" charset="0"/>
              </a:rPr>
              <a:t>система «5 зон»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60149" y="5394445"/>
            <a:ext cx="11701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Чехол на замке с возможностью стирки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3648" y="6332194"/>
            <a:ext cx="1189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Система циркуляции воздуха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5111" y="6350170"/>
            <a:ext cx="825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Повторяет контуры тела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4448" y="6350168"/>
            <a:ext cx="11258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Поставляется в скрученном </a:t>
            </a:r>
          </a:p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виде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2574" y="6332194"/>
            <a:ext cx="1092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Равномерное распределение нагрузки</a:t>
            </a:r>
            <a:endParaRPr lang="ru-RU" sz="900" dirty="0">
              <a:latin typeface="Cambria" panose="02040503050406030204" pitchFamily="18" charset="0"/>
            </a:endParaRPr>
          </a:p>
        </p:txBody>
      </p:sp>
      <p:pic>
        <p:nvPicPr>
          <p:cNvPr id="21" name="Picture 4" descr="ASIA 8 OUTER.jpg"/>
          <p:cNvPicPr/>
          <p:nvPr/>
        </p:nvPicPr>
        <p:blipFill>
          <a:blip r:embed="rId6" cstate="print"/>
          <a:srcRect l="10855" t="24116" r="8964" b="14247"/>
          <a:stretch>
            <a:fillRect/>
          </a:stretch>
        </p:blipFill>
        <p:spPr>
          <a:xfrm>
            <a:off x="4380647" y="2492896"/>
            <a:ext cx="4600575" cy="2353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96" y="1557003"/>
            <a:ext cx="9727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dirty="0">
                <a:latin typeface="Cambria" panose="02040503050406030204" pitchFamily="18" charset="0"/>
              </a:rPr>
              <a:t>С одной стороны блока независимых пружин толщиной 14 см расположен слой </a:t>
            </a:r>
            <a:r>
              <a:rPr lang="ru-RU" sz="1000" dirty="0" err="1" smtClean="0">
                <a:latin typeface="Cambria" panose="02040503050406030204" pitchFamily="18" charset="0"/>
              </a:rPr>
              <a:t>пенополиуретана</a:t>
            </a:r>
            <a:r>
              <a:rPr lang="ru-RU" sz="1000" dirty="0" smtClean="0">
                <a:latin typeface="Cambria" panose="02040503050406030204" pitchFamily="18" charset="0"/>
              </a:rPr>
              <a:t> (ППУ) плотностью </a:t>
            </a:r>
            <a:r>
              <a:rPr lang="ru-RU" sz="1000" dirty="0">
                <a:latin typeface="Cambria" panose="02040503050406030204" pitchFamily="18" charset="0"/>
              </a:rPr>
              <a:t>22 кг/м</a:t>
            </a:r>
            <a:r>
              <a:rPr lang="ru-RU" sz="1000" baseline="30000" dirty="0">
                <a:latin typeface="Cambria" panose="02040503050406030204" pitchFamily="18" charset="0"/>
              </a:rPr>
              <a:t>3</a:t>
            </a:r>
            <a:r>
              <a:rPr lang="ru-RU" sz="1000" dirty="0">
                <a:latin typeface="Cambria" panose="02040503050406030204" pitchFamily="18" charset="0"/>
              </a:rPr>
              <a:t> толщиной 5 см, а с другой – слой ППУ плотностью 30 кг/м</a:t>
            </a:r>
            <a:r>
              <a:rPr lang="ru-RU" sz="1000" baseline="30000" dirty="0">
                <a:latin typeface="Cambria" panose="02040503050406030204" pitchFamily="18" charset="0"/>
              </a:rPr>
              <a:t>3</a:t>
            </a:r>
            <a:r>
              <a:rPr lang="ru-RU" sz="1000" dirty="0">
                <a:latin typeface="Cambria" panose="02040503050406030204" pitchFamily="18" charset="0"/>
              </a:rPr>
              <a:t>. Такая особенность делает данную модель одной из самых сбалансированных в соотношении жесткости и ортопедической поддержки. Разная жесткость сторон </a:t>
            </a:r>
            <a:r>
              <a:rPr lang="ru-RU" sz="1000" dirty="0" smtClean="0">
                <a:latin typeface="Cambria" panose="02040503050406030204" pitchFamily="18" charset="0"/>
              </a:rPr>
              <a:t>матраца </a:t>
            </a:r>
            <a:r>
              <a:rPr lang="ru-RU" sz="1000" b="1" dirty="0">
                <a:solidFill>
                  <a:srgbClr val="92D050"/>
                </a:solidFill>
                <a:latin typeface="Cambria" panose="02040503050406030204" pitchFamily="18" charset="0"/>
              </a:rPr>
              <a:t>«</a:t>
            </a:r>
            <a:r>
              <a:rPr lang="en-US" sz="1000" b="1" i="1" dirty="0">
                <a:solidFill>
                  <a:srgbClr val="92D050"/>
                </a:solidFill>
                <a:latin typeface="Cambria" panose="02040503050406030204" pitchFamily="18" charset="0"/>
              </a:rPr>
              <a:t>ASIA SPEC</a:t>
            </a:r>
            <a:r>
              <a:rPr lang="ru-RU" sz="1000" b="1" i="1" dirty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ru-RU" sz="1000" b="1" i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8</a:t>
            </a:r>
            <a:r>
              <a:rPr lang="ru-RU" sz="10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»</a:t>
            </a:r>
            <a:r>
              <a:rPr lang="ru-RU" sz="1000" dirty="0" smtClean="0">
                <a:latin typeface="Cambria" panose="02040503050406030204" pitchFamily="18" charset="0"/>
              </a:rPr>
              <a:t>- </a:t>
            </a:r>
            <a:r>
              <a:rPr lang="ru-RU" sz="1000" dirty="0">
                <a:latin typeface="Cambria" panose="02040503050406030204" pitchFamily="18" charset="0"/>
              </a:rPr>
              <a:t>это возможность регулировать жесткость спального места, в зависимости от пожеланий, настроения или физического состояния. Более жесткая сторона подойдет на каждый день, а мягкая </a:t>
            </a:r>
            <a:r>
              <a:rPr lang="ru-RU" sz="1000" dirty="0" smtClean="0">
                <a:latin typeface="Cambria" panose="02040503050406030204" pitchFamily="18" charset="0"/>
              </a:rPr>
              <a:t>- в </a:t>
            </a:r>
            <a:r>
              <a:rPr lang="ru-RU" sz="1000" dirty="0">
                <a:latin typeface="Cambria" panose="02040503050406030204" pitchFamily="18" charset="0"/>
              </a:rPr>
              <a:t>дни, когда Вы испытываете повышенные физические </a:t>
            </a:r>
            <a:r>
              <a:rPr lang="ru-RU" sz="1000" dirty="0" smtClean="0">
                <a:latin typeface="Cambria" panose="02040503050406030204" pitchFamily="18" charset="0"/>
              </a:rPr>
              <a:t>нагрузки, </a:t>
            </a:r>
            <a:r>
              <a:rPr lang="ru-RU" sz="1000" dirty="0">
                <a:latin typeface="Cambria" panose="02040503050406030204" pitchFamily="18" charset="0"/>
              </a:rPr>
              <a:t>или при обострениях заболеваний позвоночника. В модели </a:t>
            </a:r>
            <a:r>
              <a:rPr lang="ru-RU" sz="1000" b="1" dirty="0">
                <a:solidFill>
                  <a:srgbClr val="92D050"/>
                </a:solidFill>
                <a:latin typeface="Cambria" panose="02040503050406030204" pitchFamily="18" charset="0"/>
              </a:rPr>
              <a:t>«</a:t>
            </a:r>
            <a:r>
              <a:rPr lang="en-US" sz="1000" b="1" i="1" dirty="0">
                <a:solidFill>
                  <a:srgbClr val="92D050"/>
                </a:solidFill>
                <a:latin typeface="Cambria" panose="02040503050406030204" pitchFamily="18" charset="0"/>
              </a:rPr>
              <a:t>ASIA SPEC</a:t>
            </a:r>
            <a:r>
              <a:rPr lang="ru-RU" sz="1000" b="1" i="1" dirty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ru-RU" sz="1000" b="1" i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8</a:t>
            </a:r>
            <a:r>
              <a:rPr lang="ru-RU" sz="10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»</a:t>
            </a:r>
            <a:r>
              <a:rPr lang="ru-RU" sz="1000" dirty="0" smtClean="0">
                <a:latin typeface="Cambria" panose="02040503050406030204" pitchFamily="18" charset="0"/>
              </a:rPr>
              <a:t> использован </a:t>
            </a:r>
            <a:r>
              <a:rPr lang="ru-RU" sz="1000" dirty="0">
                <a:latin typeface="Cambria" panose="02040503050406030204" pitchFamily="18" charset="0"/>
              </a:rPr>
              <a:t>хлопковый чехол серии </a:t>
            </a:r>
            <a:r>
              <a:rPr lang="ru-RU" sz="1000" b="1" dirty="0">
                <a:solidFill>
                  <a:srgbClr val="92D050"/>
                </a:solidFill>
                <a:latin typeface="Cambria" panose="02040503050406030204" pitchFamily="18" charset="0"/>
              </a:rPr>
              <a:t>«</a:t>
            </a:r>
            <a:r>
              <a:rPr lang="en-US" sz="1000" b="1" i="1" dirty="0">
                <a:solidFill>
                  <a:srgbClr val="92D050"/>
                </a:solidFill>
                <a:latin typeface="Cambria" panose="02040503050406030204" pitchFamily="18" charset="0"/>
              </a:rPr>
              <a:t>ORGANIC</a:t>
            </a:r>
            <a:r>
              <a:rPr lang="ru-RU" sz="1000" b="1" dirty="0">
                <a:solidFill>
                  <a:srgbClr val="92D050"/>
                </a:solidFill>
                <a:latin typeface="Cambria" panose="02040503050406030204" pitchFamily="18" charset="0"/>
              </a:rPr>
              <a:t>»</a:t>
            </a:r>
            <a:r>
              <a:rPr lang="ru-RU" sz="1000" dirty="0">
                <a:latin typeface="Cambria" panose="02040503050406030204" pitchFamily="18" charset="0"/>
              </a:rPr>
              <a:t> с рельефной красивой стежкой 200 г/м</a:t>
            </a:r>
            <a:r>
              <a:rPr lang="ru-RU" sz="1000" baseline="30000" dirty="0">
                <a:latin typeface="Cambria" panose="02040503050406030204" pitchFamily="18" charset="0"/>
              </a:rPr>
              <a:t>2</a:t>
            </a:r>
            <a:r>
              <a:rPr lang="ru-RU" sz="1000" dirty="0">
                <a:latin typeface="Cambria" panose="02040503050406030204" pitchFamily="18" charset="0"/>
              </a:rPr>
              <a:t> серии </a:t>
            </a:r>
            <a:r>
              <a:rPr lang="ru-RU" sz="1000" b="1" dirty="0">
                <a:solidFill>
                  <a:srgbClr val="92D050"/>
                </a:solidFill>
                <a:latin typeface="Cambria" panose="02040503050406030204" pitchFamily="18" charset="0"/>
              </a:rPr>
              <a:t>«</a:t>
            </a:r>
            <a:r>
              <a:rPr lang="en-US" sz="1000" b="1" i="1" dirty="0">
                <a:solidFill>
                  <a:srgbClr val="92D050"/>
                </a:solidFill>
                <a:latin typeface="Cambria" panose="02040503050406030204" pitchFamily="18" charset="0"/>
              </a:rPr>
              <a:t>FIBERFILL</a:t>
            </a:r>
            <a:r>
              <a:rPr lang="ru-RU" sz="10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»</a:t>
            </a:r>
            <a:r>
              <a:rPr lang="ru-RU" sz="1000" dirty="0">
                <a:latin typeface="Cambria" panose="02040503050406030204" pitchFamily="18" charset="0"/>
              </a:rPr>
              <a:t> </a:t>
            </a:r>
            <a:r>
              <a:rPr lang="ru-RU" sz="1000" dirty="0" smtClean="0">
                <a:latin typeface="Cambria" panose="02040503050406030204" pitchFamily="18" charset="0"/>
              </a:rPr>
              <a:t>и </a:t>
            </a:r>
            <a:r>
              <a:rPr lang="ru-RU" sz="1000" dirty="0">
                <a:latin typeface="Cambria" panose="02040503050406030204" pitchFamily="18" charset="0"/>
              </a:rPr>
              <a:t>о</a:t>
            </a:r>
            <a:r>
              <a:rPr lang="ru-RU" sz="1000" dirty="0" smtClean="0">
                <a:latin typeface="Cambria" panose="02040503050406030204" pitchFamily="18" charset="0"/>
              </a:rPr>
              <a:t>кантовка </a:t>
            </a:r>
            <a:r>
              <a:rPr lang="ru-RU" sz="1000" dirty="0">
                <a:latin typeface="Cambria" panose="02040503050406030204" pitchFamily="18" charset="0"/>
              </a:rPr>
              <a:t>из </a:t>
            </a:r>
            <a:r>
              <a:rPr lang="ru-RU" sz="1000" dirty="0" smtClean="0">
                <a:latin typeface="Cambria" panose="02040503050406030204" pitchFamily="18" charset="0"/>
              </a:rPr>
              <a:t>ППУ плотностью </a:t>
            </a:r>
            <a:r>
              <a:rPr lang="ru-RU" sz="1000" dirty="0">
                <a:latin typeface="Cambria" panose="02040503050406030204" pitchFamily="18" charset="0"/>
              </a:rPr>
              <a:t>30 </a:t>
            </a:r>
            <a:r>
              <a:rPr lang="ru-RU" sz="1000" dirty="0" smtClean="0">
                <a:latin typeface="Cambria" panose="02040503050406030204" pitchFamily="18" charset="0"/>
              </a:rPr>
              <a:t>кг/м</a:t>
            </a:r>
            <a:r>
              <a:rPr lang="ru-RU" sz="1000" baseline="30000" dirty="0" smtClean="0">
                <a:latin typeface="Cambria" panose="02040503050406030204" pitchFamily="18" charset="0"/>
              </a:rPr>
              <a:t>3</a:t>
            </a:r>
            <a:r>
              <a:rPr lang="ru-RU" sz="1000" dirty="0" smtClean="0">
                <a:latin typeface="Cambria" panose="02040503050406030204" pitchFamily="18" charset="0"/>
              </a:rPr>
              <a:t>. Блок </a:t>
            </a:r>
            <a:r>
              <a:rPr lang="ru-RU" sz="1000" dirty="0">
                <a:latin typeface="Cambria" panose="02040503050406030204" pitchFamily="18" charset="0"/>
              </a:rPr>
              <a:t>независимых пружин </a:t>
            </a:r>
            <a:r>
              <a:rPr lang="ru-RU" sz="1000" b="1" dirty="0">
                <a:solidFill>
                  <a:srgbClr val="92D050"/>
                </a:solidFill>
                <a:latin typeface="Cambria" panose="02040503050406030204" pitchFamily="18" charset="0"/>
              </a:rPr>
              <a:t>«</a:t>
            </a:r>
            <a:r>
              <a:rPr lang="en-US" sz="1000" b="1" i="1" dirty="0">
                <a:solidFill>
                  <a:srgbClr val="92D050"/>
                </a:solidFill>
                <a:latin typeface="Cambria" panose="02040503050406030204" pitchFamily="18" charset="0"/>
              </a:rPr>
              <a:t>POCKET SPRING</a:t>
            </a:r>
            <a:r>
              <a:rPr lang="ru-RU" sz="1000" b="1" dirty="0">
                <a:solidFill>
                  <a:srgbClr val="92D050"/>
                </a:solidFill>
                <a:latin typeface="Cambria" panose="02040503050406030204" pitchFamily="18" charset="0"/>
              </a:rPr>
              <a:t>»</a:t>
            </a:r>
            <a:r>
              <a:rPr lang="ru-RU" sz="1000" dirty="0">
                <a:latin typeface="Cambria" panose="02040503050406030204" pitchFamily="18" charset="0"/>
              </a:rPr>
              <a:t> обладает </a:t>
            </a:r>
            <a:r>
              <a:rPr lang="ru-RU" sz="1000" dirty="0" smtClean="0">
                <a:latin typeface="Cambria" panose="02040503050406030204" pitchFamily="18" charset="0"/>
              </a:rPr>
              <a:t>пятью </a:t>
            </a:r>
            <a:r>
              <a:rPr lang="ru-RU" sz="1000" dirty="0">
                <a:latin typeface="Cambria" panose="02040503050406030204" pitchFamily="18" charset="0"/>
              </a:rPr>
              <a:t>зонами жесткости и оказывает максимальную поддержку зоне головы, ног и поясничному отделу. Деление на зоны обусловлено анатомическими </a:t>
            </a:r>
            <a:r>
              <a:rPr lang="ru-RU" sz="1000" dirty="0" smtClean="0">
                <a:latin typeface="Cambria" panose="02040503050406030204" pitchFamily="18" charset="0"/>
              </a:rPr>
              <a:t>причинами - такой </a:t>
            </a:r>
            <a:r>
              <a:rPr lang="ru-RU" sz="1000" dirty="0">
                <a:latin typeface="Cambria" panose="02040503050406030204" pitchFamily="18" charset="0"/>
              </a:rPr>
              <a:t>пружинный блок способен выдерживать большие нагрузки и перепад в весе спящих на нем людей. </a:t>
            </a:r>
          </a:p>
        </p:txBody>
      </p:sp>
    </p:spTree>
    <p:extLst>
      <p:ext uri="{BB962C8B-B14F-4D97-AF65-F5344CB8AC3E}">
        <p14:creationId xmlns:p14="http://schemas.microsoft.com/office/powerpoint/2010/main" val="41849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11" y="7708"/>
            <a:ext cx="8463390" cy="6796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93" y="1740633"/>
            <a:ext cx="95950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Мягкая </a:t>
            </a:r>
            <a:r>
              <a:rPr lang="ru-RU" sz="1400" dirty="0">
                <a:latin typeface="Cambria" panose="02040503050406030204" pitchFamily="18" charset="0"/>
              </a:rPr>
              <a:t>подушка эргономичной формы, изготовленная из экологически чистого эластичного и </a:t>
            </a:r>
            <a:r>
              <a:rPr lang="ru-RU" sz="1400" dirty="0" err="1">
                <a:latin typeface="Cambria" panose="02040503050406030204" pitchFamily="18" charset="0"/>
              </a:rPr>
              <a:t>гипоаллергенного</a:t>
            </a:r>
            <a:r>
              <a:rPr lang="ru-RU" sz="1400" dirty="0">
                <a:latin typeface="Cambria" panose="02040503050406030204" pitchFamily="18" charset="0"/>
              </a:rPr>
              <a:t> материала с </a:t>
            </a:r>
            <a:r>
              <a:rPr lang="ru-RU" sz="1400" i="1" dirty="0" smtClean="0">
                <a:latin typeface="Cambria" panose="02040503050406030204" pitchFamily="18" charset="0"/>
              </a:rPr>
              <a:t>«эффектом памяти»</a:t>
            </a:r>
            <a:r>
              <a:rPr lang="ru-RU" sz="1400" dirty="0" smtClean="0">
                <a:latin typeface="Cambria" panose="02040503050406030204" pitchFamily="18" charset="0"/>
              </a:rPr>
              <a:t>. </a:t>
            </a:r>
            <a:r>
              <a:rPr lang="ru-RU" sz="1400" dirty="0">
                <a:latin typeface="Cambria" panose="02040503050406030204" pitchFamily="18" charset="0"/>
              </a:rPr>
              <a:t>Подушка </a:t>
            </a:r>
            <a:r>
              <a:rPr lang="ru-RU" sz="1400" b="1" dirty="0">
                <a:solidFill>
                  <a:srgbClr val="92D050"/>
                </a:solidFill>
                <a:latin typeface="Cambria" panose="02040503050406030204" pitchFamily="18" charset="0"/>
              </a:rPr>
              <a:t>«</a:t>
            </a:r>
            <a:r>
              <a:rPr lang="en-US" sz="1400" b="1" i="1" dirty="0">
                <a:solidFill>
                  <a:srgbClr val="92D050"/>
                </a:solidFill>
                <a:latin typeface="Cambria" panose="02040503050406030204" pitchFamily="18" charset="0"/>
              </a:rPr>
              <a:t>POSTURE</a:t>
            </a:r>
            <a:r>
              <a:rPr lang="ru-RU" sz="1400" b="1" dirty="0">
                <a:solidFill>
                  <a:srgbClr val="92D050"/>
                </a:solidFill>
                <a:latin typeface="Cambria" panose="02040503050406030204" pitchFamily="18" charset="0"/>
              </a:rPr>
              <a:t>» </a:t>
            </a:r>
            <a:r>
              <a:rPr lang="ru-RU" sz="1400" dirty="0">
                <a:latin typeface="Cambria" panose="02040503050406030204" pitchFamily="18" charset="0"/>
              </a:rPr>
              <a:t>- вид подушки, наполняемый гранулами из </a:t>
            </a:r>
            <a:r>
              <a:rPr lang="ru-RU" sz="1400" dirty="0" err="1">
                <a:latin typeface="Cambria" panose="02040503050406030204" pitchFamily="18" charset="0"/>
              </a:rPr>
              <a:t>вязкоэластичной</a:t>
            </a:r>
            <a:r>
              <a:rPr lang="ru-RU" sz="1400" dirty="0">
                <a:latin typeface="Cambria" panose="02040503050406030204" pitchFamily="18" charset="0"/>
              </a:rPr>
              <a:t> пены и помещенный в чехол из идентичного материала. Такой тандем обеспечивает физиологически правильное положение и разгрузку шейного отдела позвоночника и головы во время сна, нормализует кровообращение головного мозга, тонус мышц шеи и </a:t>
            </a:r>
            <a:r>
              <a:rPr lang="ru-RU" sz="1400" dirty="0" err="1">
                <a:latin typeface="Cambria" panose="02040503050406030204" pitchFamily="18" charset="0"/>
              </a:rPr>
              <a:t>надплечий</a:t>
            </a:r>
            <a:r>
              <a:rPr lang="ru-RU" sz="1400" dirty="0">
                <a:latin typeface="Cambria" panose="02040503050406030204" pitchFamily="18" charset="0"/>
              </a:rPr>
              <a:t>, - все это в свою очередь улучшает качество сна и создает высокий уровень комфорта у спящего ночью. Подушка поставляется в съемном чехле из органического хлопка, который можно стирать, </a:t>
            </a:r>
            <a:r>
              <a:rPr lang="ru-RU" sz="1400" dirty="0" smtClean="0">
                <a:latin typeface="Cambria" panose="02040503050406030204" pitchFamily="18" charset="0"/>
              </a:rPr>
              <a:t>что</a:t>
            </a:r>
            <a:r>
              <a:rPr lang="ru-RU" sz="1400" dirty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весьма </a:t>
            </a:r>
            <a:r>
              <a:rPr lang="ru-RU" sz="1400" dirty="0">
                <a:latin typeface="Cambria" panose="02040503050406030204" pitchFamily="18" charset="0"/>
              </a:rPr>
              <a:t>практично и отвечает гигиеническим требованиям</a:t>
            </a:r>
            <a:r>
              <a:rPr lang="ru-RU" sz="1400" dirty="0" smtClean="0">
                <a:latin typeface="Cambria" panose="02040503050406030204" pitchFamily="18" charset="0"/>
              </a:rPr>
              <a:t>.</a:t>
            </a:r>
            <a:r>
              <a:rPr lang="ru-RU" sz="1400" dirty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093" y="836713"/>
            <a:ext cx="47236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ru-RU" sz="3600" b="1" dirty="0">
                <a:latin typeface="Cambria" panose="02040503050406030204" pitchFamily="18" charset="0"/>
              </a:rPr>
              <a:t>Подушка </a:t>
            </a:r>
            <a:r>
              <a:rPr lang="ru-RU" sz="3600" b="1" dirty="0">
                <a:solidFill>
                  <a:srgbClr val="92D050"/>
                </a:solidFill>
                <a:latin typeface="Cambria" panose="02040503050406030204" pitchFamily="18" charset="0"/>
              </a:rPr>
              <a:t>«</a:t>
            </a:r>
            <a:r>
              <a:rPr lang="en-US" sz="3600" b="1" i="1" dirty="0">
                <a:solidFill>
                  <a:srgbClr val="92D050"/>
                </a:solidFill>
                <a:latin typeface="Cambria" panose="02040503050406030204" pitchFamily="18" charset="0"/>
              </a:rPr>
              <a:t>POSTURE</a:t>
            </a:r>
            <a:r>
              <a:rPr lang="ru-RU" sz="3600" b="1" dirty="0">
                <a:solidFill>
                  <a:srgbClr val="92D050"/>
                </a:solidFill>
                <a:latin typeface="Cambria" panose="02040503050406030204" pitchFamily="18" charset="0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9018" y="6295963"/>
            <a:ext cx="109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ambria" panose="02040503050406030204" pitchFamily="18" charset="0"/>
              </a:rPr>
              <a:t>Ткань </a:t>
            </a:r>
            <a:endParaRPr lang="ru-RU" sz="900" dirty="0" smtClean="0">
              <a:latin typeface="Cambria" panose="02040503050406030204" pitchFamily="18" charset="0"/>
            </a:endParaRPr>
          </a:p>
          <a:p>
            <a:pPr algn="ctr"/>
            <a:r>
              <a:rPr lang="en-US" sz="900" i="1" dirty="0" smtClean="0">
                <a:latin typeface="Cambria" panose="02040503050406030204" pitchFamily="18" charset="0"/>
              </a:rPr>
              <a:t>Organic Cotton</a:t>
            </a:r>
            <a:endParaRPr lang="ru-RU" sz="900" i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6011" y="6287378"/>
            <a:ext cx="11701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Чехол с возможностью стирки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9234" y="6287377"/>
            <a:ext cx="1092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Равномерное распределение нагрузки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7547" y="6295963"/>
            <a:ext cx="12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Материал высокой плотности</a:t>
            </a:r>
            <a:endParaRPr lang="ru-RU" sz="9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09" y="1710960"/>
            <a:ext cx="4244304" cy="35173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Выгнутая вниз стрелка 3"/>
          <p:cNvSpPr/>
          <p:nvPr/>
        </p:nvSpPr>
        <p:spPr>
          <a:xfrm>
            <a:off x="5917332" y="1800485"/>
            <a:ext cx="1080120" cy="792088"/>
          </a:xfrm>
          <a:prstGeom prst="curvedUpArrow">
            <a:avLst>
              <a:gd name="adj1" fmla="val 25000"/>
              <a:gd name="adj2" fmla="val 50000"/>
              <a:gd name="adj3" fmla="val 62106"/>
            </a:avLst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7185248" y="1941324"/>
            <a:ext cx="1080120" cy="792088"/>
          </a:xfrm>
          <a:prstGeom prst="curvedUpArrow">
            <a:avLst>
              <a:gd name="adj1" fmla="val 25000"/>
              <a:gd name="adj2" fmla="val 50000"/>
              <a:gd name="adj3" fmla="val 60732"/>
            </a:avLst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10363745">
            <a:off x="5502837" y="3934347"/>
            <a:ext cx="1080120" cy="792088"/>
          </a:xfrm>
          <a:prstGeom prst="curvedUpArrow">
            <a:avLst>
              <a:gd name="adj1" fmla="val 25000"/>
              <a:gd name="adj2" fmla="val 41688"/>
              <a:gd name="adj3" fmla="val 68978"/>
            </a:avLst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rot="10363745">
            <a:off x="6759542" y="4072549"/>
            <a:ext cx="1080120" cy="792088"/>
          </a:xfrm>
          <a:prstGeom prst="curvedUpArrow">
            <a:avLst>
              <a:gd name="adj1" fmla="val 25000"/>
              <a:gd name="adj2" fmla="val 41688"/>
              <a:gd name="adj3" fmla="val 68978"/>
            </a:avLst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0578" y="2756062"/>
            <a:ext cx="390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ФЛЮИДИЗИРОВАННЫЙ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ПЕНОПОЛИУРЕТАН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488" y="6926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ПРОРЫВ 2016 ГОДА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8784" y="116632"/>
            <a:ext cx="6897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того, чтобы наделить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ППУ уникальными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свойствами и характеристиками, которые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выходили бы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 пределы свойств типичного </a:t>
            </a:r>
            <a:r>
              <a:rPr lang="ru-RU"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гибкого </a:t>
            </a:r>
            <a:r>
              <a:rPr lang="ru-RU" sz="16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полиуретана,</a:t>
            </a:r>
            <a:r>
              <a:rPr lang="ru-RU" sz="1600" b="1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был</a:t>
            </a:r>
            <a:r>
              <a:rPr lang="ru-RU" sz="16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специально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разработан </a:t>
            </a:r>
            <a:r>
              <a:rPr lang="ru-RU" sz="16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флюидизированный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ru-RU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псевдоожиженный</a:t>
            </a:r>
            <a:r>
              <a:rPr lang="ru-RU" sz="1600" dirty="0"/>
              <a:t>) 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пенополиуретан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ФПУ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представляет собой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пену, которая изготовлена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биотехнологии и отвечает требованиям глобальной темы по рационализации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«Экологически чистый материал 21 века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».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8785" y="4653136"/>
            <a:ext cx="6897216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Уникальные свойства: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благодаря своей </a:t>
            </a:r>
            <a:r>
              <a:rPr lang="ru-RU" sz="1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пластичности – свойству</a:t>
            </a:r>
            <a:r>
              <a:rPr lang="ru-RU" sz="1400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400" i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приобретенному в </a:t>
            </a:r>
            <a:r>
              <a:rPr lang="ru-RU" sz="1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результате процесса </a:t>
            </a:r>
            <a:r>
              <a:rPr lang="ru-RU" sz="1400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флюидизации</a:t>
            </a:r>
            <a:r>
              <a:rPr lang="ru-RU" sz="1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ru-RU" sz="1400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псевдоожижения</a:t>
            </a:r>
            <a:r>
              <a:rPr lang="ru-RU" sz="1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), </a:t>
            </a:r>
            <a:r>
              <a:rPr lang="ru-RU" sz="1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наполнитель лучше распределяется по длине и ширине </a:t>
            </a:r>
            <a:r>
              <a:rPr lang="ru-RU" sz="1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матраца;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лучшего рассеивания тепла свойство высокой проницаемости воздуха действует, словно теплопоглощающая конструкция</a:t>
            </a:r>
            <a:r>
              <a:rPr lang="ru-RU" sz="1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коэффициент комфортности </a:t>
            </a:r>
            <a:r>
              <a:rPr lang="ru-RU" sz="1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материала варьируется от 2,3 до </a:t>
            </a:r>
            <a:r>
              <a:rPr lang="ru-RU" sz="1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2,6;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эластичность </a:t>
            </a:r>
            <a:r>
              <a:rPr lang="ru-RU" sz="1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ФПУ по ощущениям равна эластичности </a:t>
            </a:r>
            <a:r>
              <a:rPr lang="ru-RU" sz="1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латекса*;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ru-RU" sz="1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щущение мягкости </a:t>
            </a:r>
            <a:r>
              <a:rPr lang="ru-RU" sz="1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sz="1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эластичности </a:t>
            </a:r>
            <a:r>
              <a:rPr lang="ru-RU" sz="1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одновременно даже при низкой или средней плотности материала</a:t>
            </a:r>
            <a:r>
              <a:rPr lang="ru-RU" sz="1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14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56" y="2152702"/>
            <a:ext cx="185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Cambria" panose="02040503050406030204" pitchFamily="18" charset="0"/>
              </a:rPr>
              <a:t>ПРИМЕНЕНИЕ</a:t>
            </a:r>
            <a:r>
              <a:rPr lang="ru-RU" u="sng" dirty="0" smtClean="0"/>
              <a:t>:</a:t>
            </a:r>
            <a:endParaRPr lang="ru-RU" u="sng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" y="3317462"/>
            <a:ext cx="3222358" cy="32223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937">
            <a:off x="-348978" y="2225103"/>
            <a:ext cx="2950875" cy="2774703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360712" y="3317462"/>
            <a:ext cx="1656184" cy="399570"/>
          </a:xfrm>
          <a:prstGeom prst="roundRect">
            <a:avLst/>
          </a:prstGeom>
          <a:solidFill>
            <a:srgbClr val="CAE818"/>
          </a:solidFill>
          <a:ln>
            <a:solidFill>
              <a:srgbClr val="CAE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9978" y="2741212"/>
            <a:ext cx="1656184" cy="399570"/>
          </a:xfrm>
          <a:prstGeom prst="roundRect">
            <a:avLst/>
          </a:prstGeom>
          <a:solidFill>
            <a:srgbClr val="CAE818"/>
          </a:solidFill>
          <a:ln>
            <a:solidFill>
              <a:srgbClr val="CAE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19978" y="27412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ПОДУШКА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360712" y="331746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МАТРАЦ</a:t>
            </a:r>
          </a:p>
        </p:txBody>
      </p:sp>
    </p:spTree>
    <p:extLst>
      <p:ext uri="{BB962C8B-B14F-4D97-AF65-F5344CB8AC3E}">
        <p14:creationId xmlns:p14="http://schemas.microsoft.com/office/powerpoint/2010/main" val="22028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9383343" y="825995"/>
            <a:ext cx="234026" cy="216024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6506" y="923330"/>
            <a:ext cx="88929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64735" y="0"/>
            <a:ext cx="6441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Эволюция комфорта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213" y="3352517"/>
            <a:ext cx="938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92D050"/>
                </a:solidFill>
                <a:latin typeface="Cambria" panose="02040503050406030204" pitchFamily="18" charset="0"/>
              </a:rPr>
              <a:t>Ткань </a:t>
            </a:r>
            <a:r>
              <a:rPr lang="en-US" sz="1200" b="1" i="1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Feranice</a:t>
            </a:r>
            <a:r>
              <a:rPr lang="ru-RU" sz="1200" baseline="30000" dirty="0"/>
              <a:t> </a:t>
            </a:r>
            <a:r>
              <a:rPr lang="ru-RU" sz="1200" dirty="0" smtClean="0">
                <a:solidFill>
                  <a:srgbClr val="CAE81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®</a:t>
            </a:r>
            <a:endParaRPr lang="ru-RU" sz="1200" b="1" dirty="0">
              <a:solidFill>
                <a:srgbClr val="92D05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200" dirty="0" smtClean="0">
                <a:latin typeface="Cambria" panose="02040503050406030204" pitchFamily="18" charset="0"/>
              </a:rPr>
              <a:t>Данный вид ткани импортируется </a:t>
            </a:r>
            <a:r>
              <a:rPr lang="ru-RU" sz="1200" dirty="0">
                <a:latin typeface="Cambria" panose="02040503050406030204" pitchFamily="18" charset="0"/>
              </a:rPr>
              <a:t>из </a:t>
            </a:r>
            <a:r>
              <a:rPr lang="ru-RU" sz="1200" dirty="0" smtClean="0">
                <a:latin typeface="Cambria" panose="02040503050406030204" pitchFamily="18" charset="0"/>
              </a:rPr>
              <a:t>Бельгии. </a:t>
            </a:r>
            <a:r>
              <a:rPr lang="ru-RU" sz="1200" dirty="0">
                <a:latin typeface="Cambria" panose="02040503050406030204" pitchFamily="18" charset="0"/>
              </a:rPr>
              <a:t>Б</a:t>
            </a:r>
            <a:r>
              <a:rPr lang="ru-RU" sz="1200" dirty="0" smtClean="0">
                <a:latin typeface="Cambria" panose="02040503050406030204" pitchFamily="18" charset="0"/>
              </a:rPr>
              <a:t>лагодаря </a:t>
            </a:r>
            <a:r>
              <a:rPr lang="ru-RU" sz="1200" dirty="0">
                <a:latin typeface="Cambria" panose="02040503050406030204" pitchFamily="18" charset="0"/>
              </a:rPr>
              <a:t>своим гидродинамическим свойствам </a:t>
            </a:r>
            <a:r>
              <a:rPr lang="ru-RU" sz="1200" dirty="0" smtClean="0">
                <a:latin typeface="Cambria" panose="02040503050406030204" pitchFamily="18" charset="0"/>
              </a:rPr>
              <a:t>способствует </a:t>
            </a:r>
            <a:r>
              <a:rPr lang="ru-RU" sz="1200" dirty="0">
                <a:latin typeface="Cambria" panose="02040503050406030204" pitchFamily="18" charset="0"/>
              </a:rPr>
              <a:t>быстрому испарению влаги в синтетических текстильных изделиях. </a:t>
            </a:r>
            <a:r>
              <a:rPr lang="ru-RU" sz="1200" dirty="0" smtClean="0">
                <a:latin typeface="Cambria" panose="02040503050406030204" pitchFamily="18" charset="0"/>
              </a:rPr>
              <a:t>Ткань </a:t>
            </a:r>
            <a:r>
              <a:rPr lang="ru-RU" sz="1200" dirty="0">
                <a:latin typeface="Cambria" panose="02040503050406030204" pitchFamily="18" charset="0"/>
              </a:rPr>
              <a:t>оказывает охлаждающее воздействие, обладает грязеотталкивающим и антистатическим свойствами, обеспечивает мягкость прикосновений.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56936" y="1943175"/>
            <a:ext cx="88929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узел 9"/>
          <p:cNvSpPr/>
          <p:nvPr/>
        </p:nvSpPr>
        <p:spPr>
          <a:xfrm>
            <a:off x="356200" y="1808248"/>
            <a:ext cx="234026" cy="216024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3213" y="1808248"/>
            <a:ext cx="9308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>
              <a:solidFill>
                <a:srgbClr val="92D050"/>
              </a:solidFill>
              <a:latin typeface="Cambria" panose="02040503050406030204" pitchFamily="18" charset="0"/>
            </a:endParaRPr>
          </a:p>
          <a:p>
            <a:r>
              <a:rPr lang="ru-RU" sz="12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Натуральная ткань </a:t>
            </a:r>
            <a:r>
              <a:rPr lang="en-US" sz="1200" b="1" i="1" dirty="0">
                <a:solidFill>
                  <a:srgbClr val="92D050"/>
                </a:solidFill>
                <a:latin typeface="Cambria" panose="02040503050406030204" pitchFamily="18" charset="0"/>
              </a:rPr>
              <a:t>Organic </a:t>
            </a:r>
            <a:r>
              <a:rPr lang="en-US" sz="1200" b="1" i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Cotton</a:t>
            </a:r>
            <a:endParaRPr lang="ru-RU" sz="1200" dirty="0">
              <a:latin typeface="Cambria" panose="02040503050406030204" pitchFamily="18" charset="0"/>
            </a:endParaRPr>
          </a:p>
          <a:p>
            <a:pPr algn="just"/>
            <a:r>
              <a:rPr lang="ru-RU" sz="1200" dirty="0" smtClean="0">
                <a:latin typeface="Cambria" panose="02040503050406030204" pitchFamily="18" charset="0"/>
              </a:rPr>
              <a:t>При </a:t>
            </a:r>
            <a:r>
              <a:rPr lang="ru-RU" sz="1200" dirty="0">
                <a:latin typeface="Cambria" panose="02040503050406030204" pitchFamily="18" charset="0"/>
              </a:rPr>
              <a:t>выращивании органического хлопка </a:t>
            </a:r>
            <a:r>
              <a:rPr lang="ru-RU" sz="1200" dirty="0" smtClean="0">
                <a:latin typeface="Cambria" panose="02040503050406030204" pitchFamily="18" charset="0"/>
              </a:rPr>
              <a:t>ни на одном этапе не </a:t>
            </a:r>
            <a:r>
              <a:rPr lang="ru-RU" sz="1200" dirty="0">
                <a:latin typeface="Cambria" panose="02040503050406030204" pitchFamily="18" charset="0"/>
              </a:rPr>
              <a:t>применяется никаких химикатов, вредных для окружающей среды </a:t>
            </a:r>
            <a:r>
              <a:rPr lang="ru-RU" sz="1200" dirty="0" smtClean="0">
                <a:latin typeface="Cambria" panose="02040503050406030204" pitchFamily="18" charset="0"/>
              </a:rPr>
              <a:t>или человека: начиная </a:t>
            </a:r>
            <a:r>
              <a:rPr lang="ru-RU" sz="1200" dirty="0">
                <a:latin typeface="Cambria" panose="02040503050406030204" pitchFamily="18" charset="0"/>
              </a:rPr>
              <a:t>от подготовки семян, борьбы с сорняками и заканчивая сбором </a:t>
            </a:r>
            <a:r>
              <a:rPr lang="ru-RU" sz="1200" dirty="0" smtClean="0">
                <a:latin typeface="Cambria" panose="02040503050406030204" pitchFamily="18" charset="0"/>
              </a:rPr>
              <a:t>урожая. Органическое </a:t>
            </a:r>
            <a:r>
              <a:rPr lang="ru-RU" sz="1200" dirty="0">
                <a:latin typeface="Cambria" panose="02040503050406030204" pitchFamily="18" charset="0"/>
              </a:rPr>
              <a:t>сельское хозяйство не использует фунгициды, инсектициды, гербициды и пестициды, которые опасны для нашего здоровья. Выбирая органически выращенный хлопок, мы, помимо того, что уменьшаем спрос на материал, изготовленный при помощи химикатов, вредных для людей и нашей планеты, и</a:t>
            </a:r>
            <a:r>
              <a:rPr lang="ru-RU" sz="1200" dirty="0" smtClean="0">
                <a:latin typeface="Cambria" panose="02040503050406030204" pitchFamily="18" charset="0"/>
              </a:rPr>
              <a:t> </a:t>
            </a:r>
            <a:r>
              <a:rPr lang="ru-RU" sz="1200" dirty="0">
                <a:latin typeface="Cambria" panose="02040503050406030204" pitchFamily="18" charset="0"/>
              </a:rPr>
              <a:t>в то же время наслаждаемся и всеми преимуществами хлопка, такими как красота, удобство и прочность</a:t>
            </a:r>
            <a:r>
              <a:rPr lang="ru-RU" sz="1200" dirty="0" smtClean="0">
                <a:latin typeface="Cambria" panose="02040503050406030204" pitchFamily="18" charset="0"/>
              </a:rPr>
              <a:t>.</a:t>
            </a:r>
            <a:endParaRPr lang="ru-RU" sz="1200" dirty="0">
              <a:latin typeface="Cambria" panose="020405030504060302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1530" y="3336555"/>
            <a:ext cx="899385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>
            <a:off x="9383343" y="3201949"/>
            <a:ext cx="234026" cy="216024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7205" y="865892"/>
            <a:ext cx="9115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*Латекс </a:t>
            </a:r>
          </a:p>
          <a:p>
            <a:pPr algn="just"/>
            <a:r>
              <a:rPr lang="ru-RU" sz="1200" dirty="0" smtClean="0">
                <a:latin typeface="Cambria" panose="02040503050406030204" pitchFamily="18" charset="0"/>
              </a:rPr>
              <a:t>Натуральный </a:t>
            </a:r>
            <a:r>
              <a:rPr lang="ru-RU" sz="1200" dirty="0">
                <a:latin typeface="Cambria" panose="02040503050406030204" pitchFamily="18" charset="0"/>
              </a:rPr>
              <a:t>материал, который производят из сока каучукового </a:t>
            </a:r>
            <a:r>
              <a:rPr lang="ru-RU" sz="1200" dirty="0" smtClean="0">
                <a:latin typeface="Cambria" panose="02040503050406030204" pitchFamily="18" charset="0"/>
              </a:rPr>
              <a:t>дерева; обладает эластичностью </a:t>
            </a:r>
            <a:r>
              <a:rPr lang="ru-RU" sz="1200" dirty="0">
                <a:latin typeface="Cambria" panose="02040503050406030204" pitchFamily="18" charset="0"/>
              </a:rPr>
              <a:t>– свойством, которое позволяет матрацу принимать форму Вашего тела. Одним из преимуществ латекса является его уникальный баланс комфортной мягкости и поддержки позвоночника в правильном положении</a:t>
            </a:r>
            <a:r>
              <a:rPr lang="ru-RU" sz="1200" dirty="0" smtClean="0">
                <a:latin typeface="Cambria" panose="02040503050406030204" pitchFamily="18" charset="0"/>
              </a:rPr>
              <a:t>. Наличие латекса повышает </a:t>
            </a:r>
            <a:r>
              <a:rPr lang="ru-RU" sz="1200" dirty="0">
                <a:latin typeface="Cambria" panose="02040503050406030204" pitchFamily="18" charset="0"/>
              </a:rPr>
              <a:t>коэффициент мягкости </a:t>
            </a:r>
            <a:r>
              <a:rPr lang="ru-RU" sz="1200" dirty="0" smtClean="0">
                <a:latin typeface="Cambria" panose="02040503050406030204" pitchFamily="18" charset="0"/>
              </a:rPr>
              <a:t>матраца </a:t>
            </a:r>
            <a:r>
              <a:rPr lang="ru-RU" sz="1200" dirty="0">
                <a:latin typeface="Cambria" panose="02040503050406030204" pitchFamily="18" charset="0"/>
              </a:rPr>
              <a:t>и уровень комфорта в целом</a:t>
            </a:r>
            <a:r>
              <a:rPr lang="ru-RU" sz="1200" dirty="0" smtClean="0">
                <a:latin typeface="Cambria" panose="02040503050406030204" pitchFamily="18" charset="0"/>
              </a:rPr>
              <a:t>.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702" y="4291526"/>
            <a:ext cx="9060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err="1">
                <a:solidFill>
                  <a:srgbClr val="92D050"/>
                </a:solidFill>
                <a:latin typeface="Cambria" panose="02040503050406030204" pitchFamily="18" charset="0"/>
              </a:rPr>
              <a:t>Мемориформ</a:t>
            </a:r>
            <a:r>
              <a:rPr lang="ru-RU" sz="1200" dirty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endParaRPr lang="en-US" sz="1200" dirty="0" smtClean="0">
              <a:solidFill>
                <a:srgbClr val="92D05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200" dirty="0">
                <a:latin typeface="Cambria" panose="02040503050406030204" pitchFamily="18" charset="0"/>
              </a:rPr>
              <a:t>В</a:t>
            </a:r>
            <a:r>
              <a:rPr lang="ru-RU" sz="1200" dirty="0" smtClean="0">
                <a:latin typeface="Cambria" panose="02040503050406030204" pitchFamily="18" charset="0"/>
              </a:rPr>
              <a:t>ерхний </a:t>
            </a:r>
            <a:r>
              <a:rPr lang="ru-RU" sz="1200" dirty="0">
                <a:latin typeface="Cambria" panose="02040503050406030204" pitchFamily="18" charset="0"/>
              </a:rPr>
              <a:t>слой </a:t>
            </a:r>
            <a:r>
              <a:rPr lang="ru-RU" sz="1200" dirty="0" smtClean="0">
                <a:latin typeface="Cambria" panose="02040503050406030204" pitchFamily="18" charset="0"/>
              </a:rPr>
              <a:t>матраца</a:t>
            </a:r>
            <a:r>
              <a:rPr lang="en-US" sz="1200" dirty="0" smtClean="0">
                <a:latin typeface="Cambria" panose="02040503050406030204" pitchFamily="18" charset="0"/>
              </a:rPr>
              <a:t> </a:t>
            </a:r>
            <a:r>
              <a:rPr lang="ru-RU" sz="1200" dirty="0" smtClean="0">
                <a:latin typeface="Cambria" panose="02040503050406030204" pitchFamily="18" charset="0"/>
              </a:rPr>
              <a:t>представлен </a:t>
            </a:r>
            <a:r>
              <a:rPr lang="ru-RU" sz="1200" b="1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мемориформом</a:t>
            </a:r>
            <a:r>
              <a:rPr lang="ru-RU" sz="1200" dirty="0">
                <a:latin typeface="Cambria" panose="02040503050406030204" pitchFamily="18" charset="0"/>
              </a:rPr>
              <a:t> фирмы </a:t>
            </a:r>
            <a:r>
              <a:rPr lang="en-US" sz="1200" b="1" i="1" dirty="0" err="1">
                <a:solidFill>
                  <a:srgbClr val="92D050"/>
                </a:solidFill>
                <a:latin typeface="Cambria" panose="02040503050406030204" pitchFamily="18" charset="0"/>
              </a:rPr>
              <a:t>Naturex</a:t>
            </a:r>
            <a:r>
              <a:rPr lang="ru-RU" sz="1200" dirty="0" smtClean="0">
                <a:latin typeface="Cambria" panose="02040503050406030204" pitchFamily="18" charset="0"/>
              </a:rPr>
              <a:t>, который разработан по биотехнологии</a:t>
            </a:r>
            <a:r>
              <a:rPr lang="ru-RU" sz="1200" b="1" dirty="0" smtClean="0">
                <a:latin typeface="Cambria" panose="02040503050406030204" pitchFamily="18" charset="0"/>
              </a:rPr>
              <a:t> </a:t>
            </a:r>
            <a:r>
              <a:rPr lang="ru-RU" sz="1200" dirty="0" smtClean="0">
                <a:latin typeface="Cambria" panose="02040503050406030204" pitchFamily="18" charset="0"/>
              </a:rPr>
              <a:t>и буквально </a:t>
            </a:r>
            <a:r>
              <a:rPr lang="ru-RU" sz="1200" dirty="0">
                <a:latin typeface="Cambria" panose="02040503050406030204" pitchFamily="18" charset="0"/>
              </a:rPr>
              <a:t>подстраивается как под контуры Вашего тела, уменьшая тем самым нагрузку на суставы, так и под его температуру, обеспечивая оптимальные комфортные условия и равномерную </a:t>
            </a:r>
            <a:r>
              <a:rPr lang="ru-RU" sz="1200" dirty="0" smtClean="0">
                <a:latin typeface="Cambria" panose="02040503050406030204" pitchFamily="18" charset="0"/>
              </a:rPr>
              <a:t>поддержку.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21530" y="4183514"/>
            <a:ext cx="234026" cy="216024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56936" y="4262269"/>
            <a:ext cx="899385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7702" y="5338547"/>
            <a:ext cx="899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92D050"/>
                </a:solidFill>
                <a:latin typeface="Cambria" panose="02040503050406030204" pitchFamily="18" charset="0"/>
              </a:rPr>
              <a:t>Поддерживающая пружинная система «5 зон</a:t>
            </a:r>
            <a:r>
              <a:rPr lang="ru-RU" sz="1200" b="1">
                <a:solidFill>
                  <a:srgbClr val="92D050"/>
                </a:solidFill>
                <a:latin typeface="Cambria" panose="02040503050406030204" pitchFamily="18" charset="0"/>
              </a:rPr>
              <a:t>» </a:t>
            </a:r>
            <a:r>
              <a:rPr lang="ru-RU" sz="1200">
                <a:latin typeface="Cambria" panose="02040503050406030204" pitchFamily="18" charset="0"/>
              </a:rPr>
              <a:t> </a:t>
            </a:r>
            <a:r>
              <a:rPr lang="ru-RU" sz="1200" smtClean="0">
                <a:latin typeface="Cambria" panose="02040503050406030204" pitchFamily="18" charset="0"/>
              </a:rPr>
              <a:t>обладает массажным </a:t>
            </a:r>
            <a:r>
              <a:rPr lang="ru-RU" sz="1200">
                <a:latin typeface="Cambria" panose="02040503050406030204" pitchFamily="18" charset="0"/>
              </a:rPr>
              <a:t>эффектом </a:t>
            </a:r>
            <a:r>
              <a:rPr lang="ru-RU" sz="1200" smtClean="0">
                <a:latin typeface="Cambria" panose="02040503050406030204" pitchFamily="18" charset="0"/>
              </a:rPr>
              <a:t>и обеспечивает </a:t>
            </a:r>
            <a:r>
              <a:rPr lang="ru-RU" sz="1200" dirty="0">
                <a:latin typeface="Cambria" panose="02040503050406030204" pitchFamily="18" charset="0"/>
              </a:rPr>
              <a:t>идеальную поддержку всего тела  и расслабление организма на протяжении всей ночи.</a:t>
            </a:r>
          </a:p>
          <a:p>
            <a:r>
              <a:rPr lang="ru-RU" sz="1200" dirty="0">
                <a:latin typeface="Cambria" panose="02040503050406030204" pitchFamily="18" charset="0"/>
              </a:rPr>
              <a:t> </a:t>
            </a:r>
          </a:p>
          <a:p>
            <a:pPr algn="just"/>
            <a:r>
              <a:rPr lang="ru-RU" sz="1200" b="1" dirty="0" err="1">
                <a:solidFill>
                  <a:srgbClr val="92D050"/>
                </a:solidFill>
                <a:latin typeface="Cambria" panose="02040503050406030204" pitchFamily="18" charset="0"/>
              </a:rPr>
              <a:t>Пенополиуретан</a:t>
            </a:r>
            <a:r>
              <a:rPr lang="ru-RU" sz="1200" dirty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ru-RU" sz="1200" dirty="0">
                <a:latin typeface="Cambria" panose="02040503050406030204" pitchFamily="18" charset="0"/>
              </a:rPr>
              <a:t>повышенной упругости способствует долговечности матраца, а, следовательно, и повышенному сроку его службы</a:t>
            </a:r>
            <a:r>
              <a:rPr lang="ru-RU" sz="1200" dirty="0" smtClean="0">
                <a:latin typeface="Cambria" panose="02040503050406030204" pitchFamily="18" charset="0"/>
              </a:rPr>
              <a:t>.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9383343" y="5122523"/>
            <a:ext cx="234026" cy="216024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56936" y="5225604"/>
            <a:ext cx="899385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90226" y="5846839"/>
            <a:ext cx="899385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узел 22"/>
          <p:cNvSpPr/>
          <p:nvPr/>
        </p:nvSpPr>
        <p:spPr>
          <a:xfrm>
            <a:off x="430709" y="5738366"/>
            <a:ext cx="234026" cy="216024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2362</TotalTime>
  <Words>1049</Words>
  <Application>Microsoft Office PowerPoint</Application>
  <PresentationFormat>Лист A4 (210x297 мм)</PresentationFormat>
  <Paragraphs>84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Щербинина</dc:creator>
  <cp:lastModifiedBy>User</cp:lastModifiedBy>
  <cp:revision>165</cp:revision>
  <cp:lastPrinted>2015-05-26T04:55:27Z</cp:lastPrinted>
  <dcterms:created xsi:type="dcterms:W3CDTF">2015-05-19T04:46:52Z</dcterms:created>
  <dcterms:modified xsi:type="dcterms:W3CDTF">2016-10-25T10:42:38Z</dcterms:modified>
</cp:coreProperties>
</file>